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sldIdLst>
    <p:sldId id="256" r:id="rId2"/>
    <p:sldId id="258" r:id="rId3"/>
    <p:sldId id="259" r:id="rId4"/>
    <p:sldId id="260" r:id="rId5"/>
    <p:sldId id="261" r:id="rId6"/>
    <p:sldId id="294" r:id="rId7"/>
    <p:sldId id="295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4" r:id="rId16"/>
    <p:sldId id="289" r:id="rId17"/>
    <p:sldId id="290" r:id="rId18"/>
    <p:sldId id="275" r:id="rId19"/>
    <p:sldId id="276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93" r:id="rId28"/>
    <p:sldId id="286" r:id="rId29"/>
    <p:sldId id="288" r:id="rId30"/>
    <p:sldId id="292" r:id="rId31"/>
    <p:sldId id="257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077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45077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6FEE0-BEF9-4B23-B72D-BB3CC47AB8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2EE02-7ADC-4C52-AA00-E679C67A69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B2EE-BF63-4079-A10B-E310738967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829F-D8B6-4227-A28C-5C84B46A3E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7B90-52BF-4B0A-B86C-D3FB0A8DCA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A777D-BEAD-43A8-B099-A6C66A4C7B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AF504-5E56-409B-98E4-6FFAE7B137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29AA-C24F-4AA2-AFE4-27F4EEBEFF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CA0B-5AB7-437D-99D7-A48F32E9F0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9C573-2643-4257-A8B6-3841AD18EF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D08A-A4A4-49DE-9C36-E3E4895C39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4953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4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4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4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4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4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4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4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4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4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5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5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5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5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5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5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5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5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5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5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6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6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6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6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6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6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6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6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6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6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7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957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7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7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7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7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7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7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7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7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8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8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8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8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8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8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8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8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8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8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9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9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9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9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9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9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9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9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9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59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0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0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0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0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0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0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0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0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0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0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1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1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1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1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1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1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1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1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1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1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2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2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2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2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2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2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2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2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2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2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3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3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3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3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3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3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3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3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3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3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4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4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4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4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4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4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4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4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4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4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5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5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5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5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5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5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5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5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5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5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6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6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6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6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6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6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6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6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6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6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7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7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7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7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7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7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7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7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7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7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8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8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8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8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8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8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8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8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8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8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9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9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9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9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9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9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9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9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9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69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0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0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0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0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0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0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0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0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0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0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1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1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1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1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1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1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1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1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1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1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2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2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2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2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2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2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2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2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2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2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3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3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3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3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3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3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3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3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3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3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4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4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4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4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4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4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4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4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4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4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5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5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5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75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975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13A9BB6-90D6-4ECC-9BFA-19A2D7B1D2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4975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975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975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4975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2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CATALOGOS/arg&#243;n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9"/>
          <p:cNvPicPr>
            <a:picLocks noChangeAspect="1" noChangeArrowheads="1"/>
          </p:cNvPicPr>
          <p:nvPr/>
        </p:nvPicPr>
        <p:blipFill>
          <a:blip r:embed="rId2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042988" y="962025"/>
            <a:ext cx="7129462" cy="5346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 cstate="print"/>
          <a:srcRect l="7381" t="42516" r="7381" b="37791"/>
          <a:stretch>
            <a:fillRect/>
          </a:stretch>
        </p:blipFill>
        <p:spPr bwMode="auto">
          <a:xfrm>
            <a:off x="250825" y="260350"/>
            <a:ext cx="2663825" cy="409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grpSp>
        <p:nvGrpSpPr>
          <p:cNvPr id="3077" name="Group 13"/>
          <p:cNvGrpSpPr>
            <a:grpSpLocks/>
          </p:cNvGrpSpPr>
          <p:nvPr/>
        </p:nvGrpSpPr>
        <p:grpSpPr bwMode="auto">
          <a:xfrm>
            <a:off x="2976563" y="1628775"/>
            <a:ext cx="3467100" cy="3790950"/>
            <a:chOff x="180" y="1920"/>
            <a:chExt cx="2184" cy="2388"/>
          </a:xfrm>
        </p:grpSpPr>
        <p:sp>
          <p:nvSpPr>
            <p:cNvPr id="3175" name="Rectangle 14"/>
            <p:cNvSpPr>
              <a:spLocks noChangeArrowheads="1"/>
            </p:cNvSpPr>
            <p:nvPr/>
          </p:nvSpPr>
          <p:spPr bwMode="auto">
            <a:xfrm>
              <a:off x="264" y="2002"/>
              <a:ext cx="2031" cy="2194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es-ES_tradnl" sz="3400">
                  <a:solidFill>
                    <a:srgbClr val="000099"/>
                  </a:solidFill>
                  <a:latin typeface="Verdana" pitchFamily="34" charset="0"/>
                </a:rPr>
                <a:t> Manejo   </a:t>
              </a:r>
            </a:p>
            <a:p>
              <a:pPr>
                <a:spcBef>
                  <a:spcPct val="50000"/>
                </a:spcBef>
              </a:pPr>
              <a:r>
                <a:rPr lang="es-ES_tradnl" sz="3400">
                  <a:solidFill>
                    <a:srgbClr val="000099"/>
                  </a:solidFill>
                  <a:latin typeface="Verdana" pitchFamily="34" charset="0"/>
                </a:rPr>
                <a:t> Seguro de </a:t>
              </a:r>
            </a:p>
            <a:p>
              <a:pPr>
                <a:spcBef>
                  <a:spcPct val="50000"/>
                </a:spcBef>
              </a:pPr>
              <a:r>
                <a:rPr lang="es-ES_tradnl" sz="3400">
                  <a:solidFill>
                    <a:srgbClr val="000099"/>
                  </a:solidFill>
                  <a:latin typeface="Verdana" pitchFamily="34" charset="0"/>
                </a:rPr>
                <a:t> Gases  </a:t>
              </a:r>
            </a:p>
            <a:p>
              <a:pPr>
                <a:spcBef>
                  <a:spcPct val="50000"/>
                </a:spcBef>
              </a:pPr>
              <a:r>
                <a:rPr lang="es-ES_tradnl" sz="3400">
                  <a:solidFill>
                    <a:srgbClr val="000099"/>
                  </a:solidFill>
                  <a:latin typeface="Verdana" pitchFamily="34" charset="0"/>
                </a:rPr>
                <a:t> Industriales 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endParaRPr lang="es-ES_tradnl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176" name="Oval 15"/>
            <p:cNvSpPr>
              <a:spLocks noChangeArrowheads="1"/>
            </p:cNvSpPr>
            <p:nvPr/>
          </p:nvSpPr>
          <p:spPr bwMode="auto">
            <a:xfrm>
              <a:off x="204" y="1920"/>
              <a:ext cx="168" cy="180"/>
            </a:xfrm>
            <a:prstGeom prst="ellipse">
              <a:avLst/>
            </a:prstGeom>
            <a:solidFill>
              <a:srgbClr val="000066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" name="Oval 16"/>
            <p:cNvSpPr>
              <a:spLocks noChangeArrowheads="1"/>
            </p:cNvSpPr>
            <p:nvPr/>
          </p:nvSpPr>
          <p:spPr bwMode="auto">
            <a:xfrm>
              <a:off x="2184" y="4104"/>
              <a:ext cx="168" cy="180"/>
            </a:xfrm>
            <a:prstGeom prst="ellipse">
              <a:avLst/>
            </a:prstGeom>
            <a:solidFill>
              <a:srgbClr val="000066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" name="Oval 17"/>
            <p:cNvSpPr>
              <a:spLocks noChangeArrowheads="1"/>
            </p:cNvSpPr>
            <p:nvPr/>
          </p:nvSpPr>
          <p:spPr bwMode="auto">
            <a:xfrm>
              <a:off x="2196" y="1932"/>
              <a:ext cx="168" cy="180"/>
            </a:xfrm>
            <a:prstGeom prst="ellipse">
              <a:avLst/>
            </a:prstGeom>
            <a:solidFill>
              <a:srgbClr val="000066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" name="Oval 18"/>
            <p:cNvSpPr>
              <a:spLocks noChangeArrowheads="1"/>
            </p:cNvSpPr>
            <p:nvPr/>
          </p:nvSpPr>
          <p:spPr bwMode="auto">
            <a:xfrm>
              <a:off x="180" y="4128"/>
              <a:ext cx="168" cy="180"/>
            </a:xfrm>
            <a:prstGeom prst="ellipse">
              <a:avLst/>
            </a:prstGeom>
            <a:solidFill>
              <a:srgbClr val="000066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2208" y="1932"/>
              <a:ext cx="156" cy="168"/>
            </a:xfrm>
            <a:prstGeom prst="star4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2196" y="4116"/>
              <a:ext cx="156" cy="168"/>
            </a:xfrm>
            <a:prstGeom prst="star4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180" y="4140"/>
              <a:ext cx="156" cy="168"/>
            </a:xfrm>
            <a:prstGeom prst="star4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216" y="1920"/>
              <a:ext cx="156" cy="168"/>
            </a:xfrm>
            <a:prstGeom prst="star4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00009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078" name="Group 23"/>
          <p:cNvGrpSpPr>
            <a:grpSpLocks/>
          </p:cNvGrpSpPr>
          <p:nvPr/>
        </p:nvGrpSpPr>
        <p:grpSpPr bwMode="auto">
          <a:xfrm>
            <a:off x="1908175" y="1412875"/>
            <a:ext cx="509588" cy="357188"/>
            <a:chOff x="2016" y="749"/>
            <a:chExt cx="470" cy="355"/>
          </a:xfrm>
        </p:grpSpPr>
        <p:grpSp>
          <p:nvGrpSpPr>
            <p:cNvPr id="3163" name="Group 24"/>
            <p:cNvGrpSpPr>
              <a:grpSpLocks/>
            </p:cNvGrpSpPr>
            <p:nvPr/>
          </p:nvGrpSpPr>
          <p:grpSpPr bwMode="auto">
            <a:xfrm rot="-9037006">
              <a:off x="2016" y="816"/>
              <a:ext cx="288" cy="288"/>
              <a:chOff x="4032" y="2448"/>
              <a:chExt cx="480" cy="513"/>
            </a:xfrm>
          </p:grpSpPr>
          <p:grpSp>
            <p:nvGrpSpPr>
              <p:cNvPr id="3170" name="Group 25"/>
              <p:cNvGrpSpPr>
                <a:grpSpLocks/>
              </p:cNvGrpSpPr>
              <p:nvPr/>
            </p:nvGrpSpPr>
            <p:grpSpPr bwMode="auto">
              <a:xfrm>
                <a:off x="4032" y="2448"/>
                <a:ext cx="480" cy="513"/>
                <a:chOff x="4032" y="2448"/>
                <a:chExt cx="480" cy="513"/>
              </a:xfrm>
            </p:grpSpPr>
            <p:sp>
              <p:nvSpPr>
                <p:cNvPr id="3173" name="Oval 26"/>
                <p:cNvSpPr>
                  <a:spLocks noChangeArrowheads="1"/>
                </p:cNvSpPr>
                <p:nvPr/>
              </p:nvSpPr>
              <p:spPr bwMode="auto">
                <a:xfrm>
                  <a:off x="4032" y="2448"/>
                  <a:ext cx="480" cy="4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70012"/>
                    </a:gs>
                    <a:gs pos="100000">
                      <a:srgbClr val="990033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4" name="Arc 27"/>
                <p:cNvSpPr>
                  <a:spLocks/>
                </p:cNvSpPr>
                <p:nvPr/>
              </p:nvSpPr>
              <p:spPr bwMode="auto">
                <a:xfrm rot="9075712">
                  <a:off x="4080" y="2675"/>
                  <a:ext cx="336" cy="286"/>
                </a:xfrm>
                <a:custGeom>
                  <a:avLst/>
                  <a:gdLst>
                    <a:gd name="T0" fmla="*/ 112 w 21600"/>
                    <a:gd name="T1" fmla="*/ 0 h 21469"/>
                    <a:gd name="T2" fmla="*/ 336 w 21600"/>
                    <a:gd name="T3" fmla="*/ 286 h 21469"/>
                    <a:gd name="T4" fmla="*/ 0 w 21600"/>
                    <a:gd name="T5" fmla="*/ 271 h 2146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469"/>
                    <a:gd name="T11" fmla="*/ 21600 w 21600"/>
                    <a:gd name="T12" fmla="*/ 21469 h 214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469" fill="none" extrusionOk="0">
                      <a:moveTo>
                        <a:pt x="7201" y="0"/>
                      </a:moveTo>
                      <a:cubicBezTo>
                        <a:pt x="15831" y="3051"/>
                        <a:pt x="21600" y="11211"/>
                        <a:pt x="21600" y="20364"/>
                      </a:cubicBezTo>
                      <a:cubicBezTo>
                        <a:pt x="21600" y="20732"/>
                        <a:pt x="21590" y="21100"/>
                        <a:pt x="21571" y="21468"/>
                      </a:cubicBezTo>
                    </a:path>
                    <a:path w="21600" h="21469" stroke="0" extrusionOk="0">
                      <a:moveTo>
                        <a:pt x="7201" y="0"/>
                      </a:moveTo>
                      <a:cubicBezTo>
                        <a:pt x="15831" y="3051"/>
                        <a:pt x="21600" y="11211"/>
                        <a:pt x="21600" y="20364"/>
                      </a:cubicBezTo>
                      <a:cubicBezTo>
                        <a:pt x="21600" y="20732"/>
                        <a:pt x="21590" y="21100"/>
                        <a:pt x="21571" y="21468"/>
                      </a:cubicBezTo>
                      <a:lnTo>
                        <a:pt x="0" y="2036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71" name="Oval 28"/>
              <p:cNvSpPr>
                <a:spLocks noChangeArrowheads="1"/>
              </p:cNvSpPr>
              <p:nvPr/>
            </p:nvSpPr>
            <p:spPr bwMode="auto">
              <a:xfrm>
                <a:off x="4320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2" name="AutoShape 29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35 w 21600"/>
                  <a:gd name="T3" fmla="*/ 35 h 21600"/>
                  <a:gd name="T4" fmla="*/ 0 w 21600"/>
                  <a:gd name="T5" fmla="*/ 120 h 21600"/>
                  <a:gd name="T6" fmla="*/ 35 w 21600"/>
                  <a:gd name="T7" fmla="*/ 205 h 21600"/>
                  <a:gd name="T8" fmla="*/ 120 w 21600"/>
                  <a:gd name="T9" fmla="*/ 240 h 21600"/>
                  <a:gd name="T10" fmla="*/ 205 w 21600"/>
                  <a:gd name="T11" fmla="*/ 205 h 21600"/>
                  <a:gd name="T12" fmla="*/ 240 w 21600"/>
                  <a:gd name="T13" fmla="*/ 120 h 21600"/>
                  <a:gd name="T14" fmla="*/ 205 w 21600"/>
                  <a:gd name="T15" fmla="*/ 3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CA8B9"/>
                  </a:gs>
                  <a:gs pos="100000">
                    <a:srgbClr val="990033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64" name="Group 30"/>
            <p:cNvGrpSpPr>
              <a:grpSpLocks/>
            </p:cNvGrpSpPr>
            <p:nvPr/>
          </p:nvGrpSpPr>
          <p:grpSpPr bwMode="auto">
            <a:xfrm rot="-3274665">
              <a:off x="2198" y="749"/>
              <a:ext cx="288" cy="288"/>
              <a:chOff x="4032" y="2448"/>
              <a:chExt cx="480" cy="513"/>
            </a:xfrm>
          </p:grpSpPr>
          <p:grpSp>
            <p:nvGrpSpPr>
              <p:cNvPr id="3165" name="Group 31"/>
              <p:cNvGrpSpPr>
                <a:grpSpLocks/>
              </p:cNvGrpSpPr>
              <p:nvPr/>
            </p:nvGrpSpPr>
            <p:grpSpPr bwMode="auto">
              <a:xfrm>
                <a:off x="4032" y="2448"/>
                <a:ext cx="480" cy="513"/>
                <a:chOff x="4032" y="2448"/>
                <a:chExt cx="480" cy="513"/>
              </a:xfrm>
            </p:grpSpPr>
            <p:sp>
              <p:nvSpPr>
                <p:cNvPr id="3168" name="Oval 32"/>
                <p:cNvSpPr>
                  <a:spLocks noChangeArrowheads="1"/>
                </p:cNvSpPr>
                <p:nvPr/>
              </p:nvSpPr>
              <p:spPr bwMode="auto">
                <a:xfrm>
                  <a:off x="4032" y="2448"/>
                  <a:ext cx="480" cy="4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70012"/>
                    </a:gs>
                    <a:gs pos="100000">
                      <a:srgbClr val="990033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9" name="Arc 33"/>
                <p:cNvSpPr>
                  <a:spLocks/>
                </p:cNvSpPr>
                <p:nvPr/>
              </p:nvSpPr>
              <p:spPr bwMode="auto">
                <a:xfrm rot="9075712">
                  <a:off x="4080" y="2675"/>
                  <a:ext cx="336" cy="286"/>
                </a:xfrm>
                <a:custGeom>
                  <a:avLst/>
                  <a:gdLst>
                    <a:gd name="T0" fmla="*/ 112 w 21600"/>
                    <a:gd name="T1" fmla="*/ 0 h 21469"/>
                    <a:gd name="T2" fmla="*/ 336 w 21600"/>
                    <a:gd name="T3" fmla="*/ 286 h 21469"/>
                    <a:gd name="T4" fmla="*/ 0 w 21600"/>
                    <a:gd name="T5" fmla="*/ 271 h 2146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469"/>
                    <a:gd name="T11" fmla="*/ 21600 w 21600"/>
                    <a:gd name="T12" fmla="*/ 21469 h 214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469" fill="none" extrusionOk="0">
                      <a:moveTo>
                        <a:pt x="7201" y="0"/>
                      </a:moveTo>
                      <a:cubicBezTo>
                        <a:pt x="15831" y="3051"/>
                        <a:pt x="21600" y="11211"/>
                        <a:pt x="21600" y="20364"/>
                      </a:cubicBezTo>
                      <a:cubicBezTo>
                        <a:pt x="21600" y="20732"/>
                        <a:pt x="21590" y="21100"/>
                        <a:pt x="21571" y="21468"/>
                      </a:cubicBezTo>
                    </a:path>
                    <a:path w="21600" h="21469" stroke="0" extrusionOk="0">
                      <a:moveTo>
                        <a:pt x="7201" y="0"/>
                      </a:moveTo>
                      <a:cubicBezTo>
                        <a:pt x="15831" y="3051"/>
                        <a:pt x="21600" y="11211"/>
                        <a:pt x="21600" y="20364"/>
                      </a:cubicBezTo>
                      <a:cubicBezTo>
                        <a:pt x="21600" y="20732"/>
                        <a:pt x="21590" y="21100"/>
                        <a:pt x="21571" y="21468"/>
                      </a:cubicBezTo>
                      <a:lnTo>
                        <a:pt x="0" y="2036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66" name="Oval 34"/>
              <p:cNvSpPr>
                <a:spLocks noChangeArrowheads="1"/>
              </p:cNvSpPr>
              <p:nvPr/>
            </p:nvSpPr>
            <p:spPr bwMode="auto">
              <a:xfrm>
                <a:off x="4320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7" name="AutoShape 35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35 w 21600"/>
                  <a:gd name="T3" fmla="*/ 35 h 21600"/>
                  <a:gd name="T4" fmla="*/ 0 w 21600"/>
                  <a:gd name="T5" fmla="*/ 120 h 21600"/>
                  <a:gd name="T6" fmla="*/ 35 w 21600"/>
                  <a:gd name="T7" fmla="*/ 205 h 21600"/>
                  <a:gd name="T8" fmla="*/ 120 w 21600"/>
                  <a:gd name="T9" fmla="*/ 240 h 21600"/>
                  <a:gd name="T10" fmla="*/ 205 w 21600"/>
                  <a:gd name="T11" fmla="*/ 205 h 21600"/>
                  <a:gd name="T12" fmla="*/ 240 w 21600"/>
                  <a:gd name="T13" fmla="*/ 120 h 21600"/>
                  <a:gd name="T14" fmla="*/ 205 w 21600"/>
                  <a:gd name="T15" fmla="*/ 3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CA8B9"/>
                  </a:gs>
                  <a:gs pos="100000">
                    <a:srgbClr val="990033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79" name="Group 36"/>
          <p:cNvGrpSpPr>
            <a:grpSpLocks/>
          </p:cNvGrpSpPr>
          <p:nvPr/>
        </p:nvGrpSpPr>
        <p:grpSpPr bwMode="auto">
          <a:xfrm>
            <a:off x="6443663" y="1196975"/>
            <a:ext cx="885825" cy="1042988"/>
            <a:chOff x="3330" y="528"/>
            <a:chExt cx="558" cy="657"/>
          </a:xfrm>
        </p:grpSpPr>
        <p:sp>
          <p:nvSpPr>
            <p:cNvPr id="3151" name="Oval 37"/>
            <p:cNvSpPr>
              <a:spLocks noChangeArrowheads="1"/>
            </p:cNvSpPr>
            <p:nvPr/>
          </p:nvSpPr>
          <p:spPr bwMode="auto">
            <a:xfrm>
              <a:off x="3330" y="528"/>
              <a:ext cx="328" cy="303"/>
            </a:xfrm>
            <a:prstGeom prst="ellipse">
              <a:avLst/>
            </a:prstGeom>
            <a:gradFill rotWithShape="0">
              <a:gsLst>
                <a:gs pos="0">
                  <a:srgbClr val="370012"/>
                </a:gs>
                <a:gs pos="100000">
                  <a:srgbClr val="9900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52" name="Group 38"/>
            <p:cNvGrpSpPr>
              <a:grpSpLocks/>
            </p:cNvGrpSpPr>
            <p:nvPr/>
          </p:nvGrpSpPr>
          <p:grpSpPr bwMode="auto">
            <a:xfrm>
              <a:off x="3462" y="558"/>
              <a:ext cx="164" cy="152"/>
              <a:chOff x="3840" y="1920"/>
              <a:chExt cx="240" cy="240"/>
            </a:xfrm>
          </p:grpSpPr>
          <p:sp>
            <p:nvSpPr>
              <p:cNvPr id="2087" name="Oval 39"/>
              <p:cNvSpPr>
                <a:spLocks noChangeArrowheads="1"/>
              </p:cNvSpPr>
              <p:nvPr/>
            </p:nvSpPr>
            <p:spPr bwMode="auto">
              <a:xfrm>
                <a:off x="3888" y="1967"/>
                <a:ext cx="143" cy="14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tint val="34118"/>
                      <a:invGamma/>
                    </a:schemeClr>
                  </a:gs>
                  <a:gs pos="100000">
                    <a:schemeClr val="bg1"/>
                  </a:gs>
                </a:gsLst>
                <a:path path="shape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2" name="AutoShape 40"/>
              <p:cNvSpPr>
                <a:spLocks noChangeArrowheads="1"/>
              </p:cNvSpPr>
              <p:nvPr/>
            </p:nvSpPr>
            <p:spPr bwMode="auto">
              <a:xfrm>
                <a:off x="3840" y="192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35 w 21600"/>
                  <a:gd name="T3" fmla="*/ 35 h 21600"/>
                  <a:gd name="T4" fmla="*/ 0 w 21600"/>
                  <a:gd name="T5" fmla="*/ 120 h 21600"/>
                  <a:gd name="T6" fmla="*/ 35 w 21600"/>
                  <a:gd name="T7" fmla="*/ 205 h 21600"/>
                  <a:gd name="T8" fmla="*/ 120 w 21600"/>
                  <a:gd name="T9" fmla="*/ 240 h 21600"/>
                  <a:gd name="T10" fmla="*/ 205 w 21600"/>
                  <a:gd name="T11" fmla="*/ 205 h 21600"/>
                  <a:gd name="T12" fmla="*/ 240 w 21600"/>
                  <a:gd name="T13" fmla="*/ 120 h 21600"/>
                  <a:gd name="T14" fmla="*/ 205 w 21600"/>
                  <a:gd name="T15" fmla="*/ 3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CA8B9"/>
                  </a:gs>
                  <a:gs pos="100000">
                    <a:srgbClr val="990033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53" name="Group 41"/>
            <p:cNvGrpSpPr>
              <a:grpSpLocks/>
            </p:cNvGrpSpPr>
            <p:nvPr/>
          </p:nvGrpSpPr>
          <p:grpSpPr bwMode="auto">
            <a:xfrm>
              <a:off x="3560" y="861"/>
              <a:ext cx="328" cy="324"/>
              <a:chOff x="4032" y="2448"/>
              <a:chExt cx="480" cy="513"/>
            </a:xfrm>
          </p:grpSpPr>
          <p:grpSp>
            <p:nvGrpSpPr>
              <p:cNvPr id="3156" name="Group 42"/>
              <p:cNvGrpSpPr>
                <a:grpSpLocks/>
              </p:cNvGrpSpPr>
              <p:nvPr/>
            </p:nvGrpSpPr>
            <p:grpSpPr bwMode="auto">
              <a:xfrm>
                <a:off x="4032" y="2448"/>
                <a:ext cx="480" cy="513"/>
                <a:chOff x="4032" y="2448"/>
                <a:chExt cx="480" cy="513"/>
              </a:xfrm>
            </p:grpSpPr>
            <p:sp>
              <p:nvSpPr>
                <p:cNvPr id="3159" name="Oval 43"/>
                <p:cNvSpPr>
                  <a:spLocks noChangeArrowheads="1"/>
                </p:cNvSpPr>
                <p:nvPr/>
              </p:nvSpPr>
              <p:spPr bwMode="auto">
                <a:xfrm>
                  <a:off x="4032" y="2448"/>
                  <a:ext cx="480" cy="4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70012"/>
                    </a:gs>
                    <a:gs pos="100000">
                      <a:srgbClr val="990033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0" name="Arc 44"/>
                <p:cNvSpPr>
                  <a:spLocks/>
                </p:cNvSpPr>
                <p:nvPr/>
              </p:nvSpPr>
              <p:spPr bwMode="auto">
                <a:xfrm rot="9075712">
                  <a:off x="4080" y="2675"/>
                  <a:ext cx="336" cy="286"/>
                </a:xfrm>
                <a:custGeom>
                  <a:avLst/>
                  <a:gdLst>
                    <a:gd name="T0" fmla="*/ 112 w 21600"/>
                    <a:gd name="T1" fmla="*/ 0 h 21469"/>
                    <a:gd name="T2" fmla="*/ 336 w 21600"/>
                    <a:gd name="T3" fmla="*/ 286 h 21469"/>
                    <a:gd name="T4" fmla="*/ 0 w 21600"/>
                    <a:gd name="T5" fmla="*/ 271 h 2146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469"/>
                    <a:gd name="T11" fmla="*/ 21600 w 21600"/>
                    <a:gd name="T12" fmla="*/ 21469 h 214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469" fill="none" extrusionOk="0">
                      <a:moveTo>
                        <a:pt x="7201" y="0"/>
                      </a:moveTo>
                      <a:cubicBezTo>
                        <a:pt x="15831" y="3051"/>
                        <a:pt x="21600" y="11211"/>
                        <a:pt x="21600" y="20364"/>
                      </a:cubicBezTo>
                      <a:cubicBezTo>
                        <a:pt x="21600" y="20732"/>
                        <a:pt x="21590" y="21100"/>
                        <a:pt x="21571" y="21468"/>
                      </a:cubicBezTo>
                    </a:path>
                    <a:path w="21600" h="21469" stroke="0" extrusionOk="0">
                      <a:moveTo>
                        <a:pt x="7201" y="0"/>
                      </a:moveTo>
                      <a:cubicBezTo>
                        <a:pt x="15831" y="3051"/>
                        <a:pt x="21600" y="11211"/>
                        <a:pt x="21600" y="20364"/>
                      </a:cubicBezTo>
                      <a:cubicBezTo>
                        <a:pt x="21600" y="20732"/>
                        <a:pt x="21590" y="21100"/>
                        <a:pt x="21571" y="21468"/>
                      </a:cubicBezTo>
                      <a:lnTo>
                        <a:pt x="0" y="2036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57" name="Oval 45"/>
              <p:cNvSpPr>
                <a:spLocks noChangeArrowheads="1"/>
              </p:cNvSpPr>
              <p:nvPr/>
            </p:nvSpPr>
            <p:spPr bwMode="auto">
              <a:xfrm>
                <a:off x="4320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AutoShape 46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35 w 21600"/>
                  <a:gd name="T3" fmla="*/ 35 h 21600"/>
                  <a:gd name="T4" fmla="*/ 0 w 21600"/>
                  <a:gd name="T5" fmla="*/ 120 h 21600"/>
                  <a:gd name="T6" fmla="*/ 35 w 21600"/>
                  <a:gd name="T7" fmla="*/ 205 h 21600"/>
                  <a:gd name="T8" fmla="*/ 120 w 21600"/>
                  <a:gd name="T9" fmla="*/ 240 h 21600"/>
                  <a:gd name="T10" fmla="*/ 205 w 21600"/>
                  <a:gd name="T11" fmla="*/ 205 h 21600"/>
                  <a:gd name="T12" fmla="*/ 240 w 21600"/>
                  <a:gd name="T13" fmla="*/ 120 h 21600"/>
                  <a:gd name="T14" fmla="*/ 205 w 21600"/>
                  <a:gd name="T15" fmla="*/ 3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CA8B9"/>
                  </a:gs>
                  <a:gs pos="100000">
                    <a:srgbClr val="990033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54" name="Rectangle 47"/>
            <p:cNvSpPr>
              <a:spLocks noChangeArrowheads="1"/>
            </p:cNvSpPr>
            <p:nvPr/>
          </p:nvSpPr>
          <p:spPr bwMode="auto">
            <a:xfrm rot="14316236" flipH="1">
              <a:off x="3581" y="793"/>
              <a:ext cx="146" cy="36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" name="Rectangle 48"/>
            <p:cNvSpPr>
              <a:spLocks noChangeArrowheads="1"/>
            </p:cNvSpPr>
            <p:nvPr/>
          </p:nvSpPr>
          <p:spPr bwMode="auto">
            <a:xfrm rot="3557092" flipH="1">
              <a:off x="3525" y="831"/>
              <a:ext cx="152" cy="33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0" name="Group 49"/>
          <p:cNvGrpSpPr>
            <a:grpSpLocks/>
          </p:cNvGrpSpPr>
          <p:nvPr/>
        </p:nvGrpSpPr>
        <p:grpSpPr bwMode="auto">
          <a:xfrm>
            <a:off x="3203575" y="5373688"/>
            <a:ext cx="885825" cy="1042987"/>
            <a:chOff x="3330" y="528"/>
            <a:chExt cx="558" cy="657"/>
          </a:xfrm>
        </p:grpSpPr>
        <p:sp>
          <p:nvSpPr>
            <p:cNvPr id="3139" name="Oval 50"/>
            <p:cNvSpPr>
              <a:spLocks noChangeArrowheads="1"/>
            </p:cNvSpPr>
            <p:nvPr/>
          </p:nvSpPr>
          <p:spPr bwMode="auto">
            <a:xfrm>
              <a:off x="3330" y="528"/>
              <a:ext cx="328" cy="303"/>
            </a:xfrm>
            <a:prstGeom prst="ellipse">
              <a:avLst/>
            </a:prstGeom>
            <a:gradFill rotWithShape="0">
              <a:gsLst>
                <a:gs pos="0">
                  <a:srgbClr val="370012"/>
                </a:gs>
                <a:gs pos="100000">
                  <a:srgbClr val="9900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40" name="Group 51"/>
            <p:cNvGrpSpPr>
              <a:grpSpLocks/>
            </p:cNvGrpSpPr>
            <p:nvPr/>
          </p:nvGrpSpPr>
          <p:grpSpPr bwMode="auto">
            <a:xfrm>
              <a:off x="3462" y="558"/>
              <a:ext cx="164" cy="152"/>
              <a:chOff x="3840" y="1920"/>
              <a:chExt cx="240" cy="240"/>
            </a:xfrm>
          </p:grpSpPr>
          <p:sp>
            <p:nvSpPr>
              <p:cNvPr id="2100" name="Oval 52"/>
              <p:cNvSpPr>
                <a:spLocks noChangeArrowheads="1"/>
              </p:cNvSpPr>
              <p:nvPr/>
            </p:nvSpPr>
            <p:spPr bwMode="auto">
              <a:xfrm>
                <a:off x="3888" y="1967"/>
                <a:ext cx="143" cy="14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tint val="34118"/>
                      <a:invGamma/>
                    </a:schemeClr>
                  </a:gs>
                  <a:gs pos="100000">
                    <a:schemeClr val="bg1"/>
                  </a:gs>
                </a:gsLst>
                <a:path path="shape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0" name="AutoShape 53"/>
              <p:cNvSpPr>
                <a:spLocks noChangeArrowheads="1"/>
              </p:cNvSpPr>
              <p:nvPr/>
            </p:nvSpPr>
            <p:spPr bwMode="auto">
              <a:xfrm>
                <a:off x="3840" y="1920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35 w 21600"/>
                  <a:gd name="T3" fmla="*/ 35 h 21600"/>
                  <a:gd name="T4" fmla="*/ 0 w 21600"/>
                  <a:gd name="T5" fmla="*/ 120 h 21600"/>
                  <a:gd name="T6" fmla="*/ 35 w 21600"/>
                  <a:gd name="T7" fmla="*/ 205 h 21600"/>
                  <a:gd name="T8" fmla="*/ 120 w 21600"/>
                  <a:gd name="T9" fmla="*/ 240 h 21600"/>
                  <a:gd name="T10" fmla="*/ 205 w 21600"/>
                  <a:gd name="T11" fmla="*/ 205 h 21600"/>
                  <a:gd name="T12" fmla="*/ 240 w 21600"/>
                  <a:gd name="T13" fmla="*/ 120 h 21600"/>
                  <a:gd name="T14" fmla="*/ 205 w 21600"/>
                  <a:gd name="T15" fmla="*/ 3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CA8B9"/>
                  </a:gs>
                  <a:gs pos="100000">
                    <a:srgbClr val="990033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41" name="Group 54"/>
            <p:cNvGrpSpPr>
              <a:grpSpLocks/>
            </p:cNvGrpSpPr>
            <p:nvPr/>
          </p:nvGrpSpPr>
          <p:grpSpPr bwMode="auto">
            <a:xfrm>
              <a:off x="3560" y="861"/>
              <a:ext cx="328" cy="324"/>
              <a:chOff x="4032" y="2448"/>
              <a:chExt cx="480" cy="513"/>
            </a:xfrm>
          </p:grpSpPr>
          <p:grpSp>
            <p:nvGrpSpPr>
              <p:cNvPr id="3144" name="Group 55"/>
              <p:cNvGrpSpPr>
                <a:grpSpLocks/>
              </p:cNvGrpSpPr>
              <p:nvPr/>
            </p:nvGrpSpPr>
            <p:grpSpPr bwMode="auto">
              <a:xfrm>
                <a:off x="4032" y="2448"/>
                <a:ext cx="480" cy="513"/>
                <a:chOff x="4032" y="2448"/>
                <a:chExt cx="480" cy="513"/>
              </a:xfrm>
            </p:grpSpPr>
            <p:sp>
              <p:nvSpPr>
                <p:cNvPr id="3147" name="Oval 56"/>
                <p:cNvSpPr>
                  <a:spLocks noChangeArrowheads="1"/>
                </p:cNvSpPr>
                <p:nvPr/>
              </p:nvSpPr>
              <p:spPr bwMode="auto">
                <a:xfrm>
                  <a:off x="4032" y="2448"/>
                  <a:ext cx="480" cy="4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70012"/>
                    </a:gs>
                    <a:gs pos="100000">
                      <a:srgbClr val="990033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8" name="Arc 57"/>
                <p:cNvSpPr>
                  <a:spLocks/>
                </p:cNvSpPr>
                <p:nvPr/>
              </p:nvSpPr>
              <p:spPr bwMode="auto">
                <a:xfrm rot="9075712">
                  <a:off x="4080" y="2675"/>
                  <a:ext cx="336" cy="286"/>
                </a:xfrm>
                <a:custGeom>
                  <a:avLst/>
                  <a:gdLst>
                    <a:gd name="T0" fmla="*/ 112 w 21600"/>
                    <a:gd name="T1" fmla="*/ 0 h 21469"/>
                    <a:gd name="T2" fmla="*/ 336 w 21600"/>
                    <a:gd name="T3" fmla="*/ 286 h 21469"/>
                    <a:gd name="T4" fmla="*/ 0 w 21600"/>
                    <a:gd name="T5" fmla="*/ 271 h 2146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469"/>
                    <a:gd name="T11" fmla="*/ 21600 w 21600"/>
                    <a:gd name="T12" fmla="*/ 21469 h 214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469" fill="none" extrusionOk="0">
                      <a:moveTo>
                        <a:pt x="7201" y="0"/>
                      </a:moveTo>
                      <a:cubicBezTo>
                        <a:pt x="15831" y="3051"/>
                        <a:pt x="21600" y="11211"/>
                        <a:pt x="21600" y="20364"/>
                      </a:cubicBezTo>
                      <a:cubicBezTo>
                        <a:pt x="21600" y="20732"/>
                        <a:pt x="21590" y="21100"/>
                        <a:pt x="21571" y="21468"/>
                      </a:cubicBezTo>
                    </a:path>
                    <a:path w="21600" h="21469" stroke="0" extrusionOk="0">
                      <a:moveTo>
                        <a:pt x="7201" y="0"/>
                      </a:moveTo>
                      <a:cubicBezTo>
                        <a:pt x="15831" y="3051"/>
                        <a:pt x="21600" y="11211"/>
                        <a:pt x="21600" y="20364"/>
                      </a:cubicBezTo>
                      <a:cubicBezTo>
                        <a:pt x="21600" y="20732"/>
                        <a:pt x="21590" y="21100"/>
                        <a:pt x="21571" y="21468"/>
                      </a:cubicBezTo>
                      <a:lnTo>
                        <a:pt x="0" y="2036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45" name="Oval 58"/>
              <p:cNvSpPr>
                <a:spLocks noChangeArrowheads="1"/>
              </p:cNvSpPr>
              <p:nvPr/>
            </p:nvSpPr>
            <p:spPr bwMode="auto">
              <a:xfrm>
                <a:off x="4320" y="259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6" name="AutoShape 59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240" cy="240"/>
              </a:xfrm>
              <a:custGeom>
                <a:avLst/>
                <a:gdLst>
                  <a:gd name="T0" fmla="*/ 120 w 21600"/>
                  <a:gd name="T1" fmla="*/ 0 h 21600"/>
                  <a:gd name="T2" fmla="*/ 35 w 21600"/>
                  <a:gd name="T3" fmla="*/ 35 h 21600"/>
                  <a:gd name="T4" fmla="*/ 0 w 21600"/>
                  <a:gd name="T5" fmla="*/ 120 h 21600"/>
                  <a:gd name="T6" fmla="*/ 35 w 21600"/>
                  <a:gd name="T7" fmla="*/ 205 h 21600"/>
                  <a:gd name="T8" fmla="*/ 120 w 21600"/>
                  <a:gd name="T9" fmla="*/ 240 h 21600"/>
                  <a:gd name="T10" fmla="*/ 205 w 21600"/>
                  <a:gd name="T11" fmla="*/ 205 h 21600"/>
                  <a:gd name="T12" fmla="*/ 240 w 21600"/>
                  <a:gd name="T13" fmla="*/ 120 h 21600"/>
                  <a:gd name="T14" fmla="*/ 205 w 21600"/>
                  <a:gd name="T15" fmla="*/ 3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CA8B9"/>
                  </a:gs>
                  <a:gs pos="100000">
                    <a:srgbClr val="990033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42" name="Rectangle 60"/>
            <p:cNvSpPr>
              <a:spLocks noChangeArrowheads="1"/>
            </p:cNvSpPr>
            <p:nvPr/>
          </p:nvSpPr>
          <p:spPr bwMode="auto">
            <a:xfrm rot="14316236" flipH="1">
              <a:off x="3581" y="793"/>
              <a:ext cx="146" cy="36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" name="Rectangle 61"/>
            <p:cNvSpPr>
              <a:spLocks noChangeArrowheads="1"/>
            </p:cNvSpPr>
            <p:nvPr/>
          </p:nvSpPr>
          <p:spPr bwMode="auto">
            <a:xfrm rot="3557092" flipH="1">
              <a:off x="3525" y="831"/>
              <a:ext cx="152" cy="33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1" name="Group 62"/>
          <p:cNvGrpSpPr>
            <a:grpSpLocks/>
          </p:cNvGrpSpPr>
          <p:nvPr/>
        </p:nvGrpSpPr>
        <p:grpSpPr bwMode="auto">
          <a:xfrm>
            <a:off x="6516688" y="4365625"/>
            <a:ext cx="781050" cy="625475"/>
            <a:chOff x="2970" y="1286"/>
            <a:chExt cx="492" cy="394"/>
          </a:xfrm>
        </p:grpSpPr>
        <p:sp>
          <p:nvSpPr>
            <p:cNvPr id="3130" name="Oval 63"/>
            <p:cNvSpPr>
              <a:spLocks noChangeArrowheads="1"/>
            </p:cNvSpPr>
            <p:nvPr/>
          </p:nvSpPr>
          <p:spPr bwMode="auto">
            <a:xfrm>
              <a:off x="2970" y="1468"/>
              <a:ext cx="229" cy="198"/>
            </a:xfrm>
            <a:prstGeom prst="ellipse">
              <a:avLst/>
            </a:prstGeom>
            <a:gradFill rotWithShape="0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2" name="Oval 64"/>
            <p:cNvSpPr>
              <a:spLocks noChangeArrowheads="1"/>
            </p:cNvSpPr>
            <p:nvPr/>
          </p:nvSpPr>
          <p:spPr bwMode="auto">
            <a:xfrm>
              <a:off x="3047" y="1511"/>
              <a:ext cx="87" cy="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607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2" name="Arc 65"/>
            <p:cNvSpPr>
              <a:spLocks/>
            </p:cNvSpPr>
            <p:nvPr/>
          </p:nvSpPr>
          <p:spPr bwMode="auto">
            <a:xfrm rot="9075712">
              <a:off x="2992" y="1562"/>
              <a:ext cx="161" cy="118"/>
            </a:xfrm>
            <a:custGeom>
              <a:avLst/>
              <a:gdLst>
                <a:gd name="T0" fmla="*/ 54 w 21600"/>
                <a:gd name="T1" fmla="*/ 0 h 21469"/>
                <a:gd name="T2" fmla="*/ 161 w 21600"/>
                <a:gd name="T3" fmla="*/ 118 h 21469"/>
                <a:gd name="T4" fmla="*/ 0 w 21600"/>
                <a:gd name="T5" fmla="*/ 112 h 214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69"/>
                <a:gd name="T11" fmla="*/ 21600 w 21600"/>
                <a:gd name="T12" fmla="*/ 21469 h 214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69" fill="none" extrusionOk="0">
                  <a:moveTo>
                    <a:pt x="7201" y="0"/>
                  </a:moveTo>
                  <a:cubicBezTo>
                    <a:pt x="15831" y="3051"/>
                    <a:pt x="21600" y="11211"/>
                    <a:pt x="21600" y="20364"/>
                  </a:cubicBezTo>
                  <a:cubicBezTo>
                    <a:pt x="21600" y="20732"/>
                    <a:pt x="21590" y="21100"/>
                    <a:pt x="21571" y="21468"/>
                  </a:cubicBezTo>
                </a:path>
                <a:path w="21600" h="21469" stroke="0" extrusionOk="0">
                  <a:moveTo>
                    <a:pt x="7201" y="0"/>
                  </a:moveTo>
                  <a:cubicBezTo>
                    <a:pt x="15831" y="3051"/>
                    <a:pt x="21600" y="11211"/>
                    <a:pt x="21600" y="20364"/>
                  </a:cubicBezTo>
                  <a:cubicBezTo>
                    <a:pt x="21600" y="20732"/>
                    <a:pt x="21590" y="21100"/>
                    <a:pt x="21571" y="21468"/>
                  </a:cubicBezTo>
                  <a:lnTo>
                    <a:pt x="0" y="20364"/>
                  </a:lnTo>
                  <a:close/>
                </a:path>
              </a:pathLst>
            </a:custGeom>
            <a:noFill/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" name="Oval 66"/>
            <p:cNvSpPr>
              <a:spLocks noChangeArrowheads="1"/>
            </p:cNvSpPr>
            <p:nvPr/>
          </p:nvSpPr>
          <p:spPr bwMode="auto">
            <a:xfrm>
              <a:off x="3232" y="1286"/>
              <a:ext cx="230" cy="198"/>
            </a:xfrm>
            <a:prstGeom prst="ellipse">
              <a:avLst/>
            </a:prstGeom>
            <a:gradFill rotWithShape="0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5" name="Oval 67"/>
            <p:cNvSpPr>
              <a:spLocks noChangeArrowheads="1"/>
            </p:cNvSpPr>
            <p:nvPr/>
          </p:nvSpPr>
          <p:spPr bwMode="auto">
            <a:xfrm>
              <a:off x="3330" y="1316"/>
              <a:ext cx="87" cy="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607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5" name="Arc 68"/>
            <p:cNvSpPr>
              <a:spLocks/>
            </p:cNvSpPr>
            <p:nvPr/>
          </p:nvSpPr>
          <p:spPr bwMode="auto">
            <a:xfrm rot="9075712">
              <a:off x="3255" y="1380"/>
              <a:ext cx="161" cy="118"/>
            </a:xfrm>
            <a:custGeom>
              <a:avLst/>
              <a:gdLst>
                <a:gd name="T0" fmla="*/ 54 w 21600"/>
                <a:gd name="T1" fmla="*/ 0 h 21469"/>
                <a:gd name="T2" fmla="*/ 161 w 21600"/>
                <a:gd name="T3" fmla="*/ 118 h 21469"/>
                <a:gd name="T4" fmla="*/ 0 w 21600"/>
                <a:gd name="T5" fmla="*/ 112 h 214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69"/>
                <a:gd name="T11" fmla="*/ 21600 w 21600"/>
                <a:gd name="T12" fmla="*/ 21469 h 214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69" fill="none" extrusionOk="0">
                  <a:moveTo>
                    <a:pt x="7201" y="0"/>
                  </a:moveTo>
                  <a:cubicBezTo>
                    <a:pt x="15831" y="3051"/>
                    <a:pt x="21600" y="11211"/>
                    <a:pt x="21600" y="20364"/>
                  </a:cubicBezTo>
                  <a:cubicBezTo>
                    <a:pt x="21600" y="20732"/>
                    <a:pt x="21590" y="21100"/>
                    <a:pt x="21571" y="21468"/>
                  </a:cubicBezTo>
                </a:path>
                <a:path w="21600" h="21469" stroke="0" extrusionOk="0">
                  <a:moveTo>
                    <a:pt x="7201" y="0"/>
                  </a:moveTo>
                  <a:cubicBezTo>
                    <a:pt x="15831" y="3051"/>
                    <a:pt x="21600" y="11211"/>
                    <a:pt x="21600" y="20364"/>
                  </a:cubicBezTo>
                  <a:cubicBezTo>
                    <a:pt x="21600" y="20732"/>
                    <a:pt x="21590" y="21100"/>
                    <a:pt x="21571" y="21468"/>
                  </a:cubicBezTo>
                  <a:lnTo>
                    <a:pt x="0" y="20364"/>
                  </a:lnTo>
                  <a:close/>
                </a:path>
              </a:pathLst>
            </a:custGeom>
            <a:noFill/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" name="Rectangle 69"/>
            <p:cNvSpPr>
              <a:spLocks noChangeArrowheads="1"/>
            </p:cNvSpPr>
            <p:nvPr/>
          </p:nvSpPr>
          <p:spPr bwMode="auto">
            <a:xfrm rot="-1952878">
              <a:off x="3101" y="1437"/>
              <a:ext cx="161" cy="39"/>
            </a:xfrm>
            <a:prstGeom prst="rect">
              <a:avLst/>
            </a:prstGeom>
            <a:gradFill rotWithShape="0">
              <a:gsLst>
                <a:gs pos="0">
                  <a:srgbClr val="000028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" name="Rectangle 70"/>
            <p:cNvSpPr>
              <a:spLocks noChangeArrowheads="1"/>
            </p:cNvSpPr>
            <p:nvPr/>
          </p:nvSpPr>
          <p:spPr bwMode="auto">
            <a:xfrm rot="19714853" flipV="1">
              <a:off x="3134" y="1498"/>
              <a:ext cx="196" cy="30"/>
            </a:xfrm>
            <a:prstGeom prst="rect">
              <a:avLst/>
            </a:prstGeom>
            <a:gradFill rotWithShape="0">
              <a:gsLst>
                <a:gs pos="0">
                  <a:srgbClr val="000028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8" name="Rectangle 71"/>
            <p:cNvSpPr>
              <a:spLocks noChangeArrowheads="1"/>
            </p:cNvSpPr>
            <p:nvPr/>
          </p:nvSpPr>
          <p:spPr bwMode="auto">
            <a:xfrm rot="19714853" flipV="1">
              <a:off x="3164" y="1520"/>
              <a:ext cx="229" cy="31"/>
            </a:xfrm>
            <a:prstGeom prst="rect">
              <a:avLst/>
            </a:prstGeom>
            <a:gradFill rotWithShape="0">
              <a:gsLst>
                <a:gs pos="0">
                  <a:srgbClr val="000028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2" name="Group 72"/>
          <p:cNvGrpSpPr>
            <a:grpSpLocks/>
          </p:cNvGrpSpPr>
          <p:nvPr/>
        </p:nvGrpSpPr>
        <p:grpSpPr bwMode="auto">
          <a:xfrm>
            <a:off x="3995738" y="620713"/>
            <a:ext cx="781050" cy="625475"/>
            <a:chOff x="2970" y="1286"/>
            <a:chExt cx="492" cy="394"/>
          </a:xfrm>
        </p:grpSpPr>
        <p:sp>
          <p:nvSpPr>
            <p:cNvPr id="3121" name="Oval 73"/>
            <p:cNvSpPr>
              <a:spLocks noChangeArrowheads="1"/>
            </p:cNvSpPr>
            <p:nvPr/>
          </p:nvSpPr>
          <p:spPr bwMode="auto">
            <a:xfrm>
              <a:off x="2970" y="1468"/>
              <a:ext cx="229" cy="198"/>
            </a:xfrm>
            <a:prstGeom prst="ellipse">
              <a:avLst/>
            </a:prstGeom>
            <a:gradFill rotWithShape="0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" name="Oval 74"/>
            <p:cNvSpPr>
              <a:spLocks noChangeArrowheads="1"/>
            </p:cNvSpPr>
            <p:nvPr/>
          </p:nvSpPr>
          <p:spPr bwMode="auto">
            <a:xfrm>
              <a:off x="3047" y="1511"/>
              <a:ext cx="87" cy="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607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3" name="Arc 75"/>
            <p:cNvSpPr>
              <a:spLocks/>
            </p:cNvSpPr>
            <p:nvPr/>
          </p:nvSpPr>
          <p:spPr bwMode="auto">
            <a:xfrm rot="9075712">
              <a:off x="2992" y="1562"/>
              <a:ext cx="161" cy="118"/>
            </a:xfrm>
            <a:custGeom>
              <a:avLst/>
              <a:gdLst>
                <a:gd name="T0" fmla="*/ 54 w 21600"/>
                <a:gd name="T1" fmla="*/ 0 h 21469"/>
                <a:gd name="T2" fmla="*/ 161 w 21600"/>
                <a:gd name="T3" fmla="*/ 118 h 21469"/>
                <a:gd name="T4" fmla="*/ 0 w 21600"/>
                <a:gd name="T5" fmla="*/ 112 h 214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69"/>
                <a:gd name="T11" fmla="*/ 21600 w 21600"/>
                <a:gd name="T12" fmla="*/ 21469 h 214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69" fill="none" extrusionOk="0">
                  <a:moveTo>
                    <a:pt x="7201" y="0"/>
                  </a:moveTo>
                  <a:cubicBezTo>
                    <a:pt x="15831" y="3051"/>
                    <a:pt x="21600" y="11211"/>
                    <a:pt x="21600" y="20364"/>
                  </a:cubicBezTo>
                  <a:cubicBezTo>
                    <a:pt x="21600" y="20732"/>
                    <a:pt x="21590" y="21100"/>
                    <a:pt x="21571" y="21468"/>
                  </a:cubicBezTo>
                </a:path>
                <a:path w="21600" h="21469" stroke="0" extrusionOk="0">
                  <a:moveTo>
                    <a:pt x="7201" y="0"/>
                  </a:moveTo>
                  <a:cubicBezTo>
                    <a:pt x="15831" y="3051"/>
                    <a:pt x="21600" y="11211"/>
                    <a:pt x="21600" y="20364"/>
                  </a:cubicBezTo>
                  <a:cubicBezTo>
                    <a:pt x="21600" y="20732"/>
                    <a:pt x="21590" y="21100"/>
                    <a:pt x="21571" y="21468"/>
                  </a:cubicBezTo>
                  <a:lnTo>
                    <a:pt x="0" y="20364"/>
                  </a:lnTo>
                  <a:close/>
                </a:path>
              </a:pathLst>
            </a:custGeom>
            <a:noFill/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" name="Oval 76"/>
            <p:cNvSpPr>
              <a:spLocks noChangeArrowheads="1"/>
            </p:cNvSpPr>
            <p:nvPr/>
          </p:nvSpPr>
          <p:spPr bwMode="auto">
            <a:xfrm>
              <a:off x="3232" y="1286"/>
              <a:ext cx="230" cy="198"/>
            </a:xfrm>
            <a:prstGeom prst="ellipse">
              <a:avLst/>
            </a:prstGeom>
            <a:gradFill rotWithShape="0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5" name="Oval 77"/>
            <p:cNvSpPr>
              <a:spLocks noChangeArrowheads="1"/>
            </p:cNvSpPr>
            <p:nvPr/>
          </p:nvSpPr>
          <p:spPr bwMode="auto">
            <a:xfrm>
              <a:off x="3330" y="1316"/>
              <a:ext cx="87" cy="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607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6" name="Arc 78"/>
            <p:cNvSpPr>
              <a:spLocks/>
            </p:cNvSpPr>
            <p:nvPr/>
          </p:nvSpPr>
          <p:spPr bwMode="auto">
            <a:xfrm rot="9075712">
              <a:off x="3255" y="1380"/>
              <a:ext cx="161" cy="118"/>
            </a:xfrm>
            <a:custGeom>
              <a:avLst/>
              <a:gdLst>
                <a:gd name="T0" fmla="*/ 54 w 21600"/>
                <a:gd name="T1" fmla="*/ 0 h 21469"/>
                <a:gd name="T2" fmla="*/ 161 w 21600"/>
                <a:gd name="T3" fmla="*/ 118 h 21469"/>
                <a:gd name="T4" fmla="*/ 0 w 21600"/>
                <a:gd name="T5" fmla="*/ 112 h 214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69"/>
                <a:gd name="T11" fmla="*/ 21600 w 21600"/>
                <a:gd name="T12" fmla="*/ 21469 h 214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69" fill="none" extrusionOk="0">
                  <a:moveTo>
                    <a:pt x="7201" y="0"/>
                  </a:moveTo>
                  <a:cubicBezTo>
                    <a:pt x="15831" y="3051"/>
                    <a:pt x="21600" y="11211"/>
                    <a:pt x="21600" y="20364"/>
                  </a:cubicBezTo>
                  <a:cubicBezTo>
                    <a:pt x="21600" y="20732"/>
                    <a:pt x="21590" y="21100"/>
                    <a:pt x="21571" y="21468"/>
                  </a:cubicBezTo>
                </a:path>
                <a:path w="21600" h="21469" stroke="0" extrusionOk="0">
                  <a:moveTo>
                    <a:pt x="7201" y="0"/>
                  </a:moveTo>
                  <a:cubicBezTo>
                    <a:pt x="15831" y="3051"/>
                    <a:pt x="21600" y="11211"/>
                    <a:pt x="21600" y="20364"/>
                  </a:cubicBezTo>
                  <a:cubicBezTo>
                    <a:pt x="21600" y="20732"/>
                    <a:pt x="21590" y="21100"/>
                    <a:pt x="21571" y="21468"/>
                  </a:cubicBezTo>
                  <a:lnTo>
                    <a:pt x="0" y="20364"/>
                  </a:lnTo>
                  <a:close/>
                </a:path>
              </a:pathLst>
            </a:custGeom>
            <a:noFill/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" name="Rectangle 79"/>
            <p:cNvSpPr>
              <a:spLocks noChangeArrowheads="1"/>
            </p:cNvSpPr>
            <p:nvPr/>
          </p:nvSpPr>
          <p:spPr bwMode="auto">
            <a:xfrm rot="-1952878">
              <a:off x="3101" y="1437"/>
              <a:ext cx="161" cy="39"/>
            </a:xfrm>
            <a:prstGeom prst="rect">
              <a:avLst/>
            </a:prstGeom>
            <a:gradFill rotWithShape="0">
              <a:gsLst>
                <a:gs pos="0">
                  <a:srgbClr val="000028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" name="Rectangle 80"/>
            <p:cNvSpPr>
              <a:spLocks noChangeArrowheads="1"/>
            </p:cNvSpPr>
            <p:nvPr/>
          </p:nvSpPr>
          <p:spPr bwMode="auto">
            <a:xfrm rot="19714853" flipV="1">
              <a:off x="3134" y="1498"/>
              <a:ext cx="196" cy="30"/>
            </a:xfrm>
            <a:prstGeom prst="rect">
              <a:avLst/>
            </a:prstGeom>
            <a:gradFill rotWithShape="0">
              <a:gsLst>
                <a:gs pos="0">
                  <a:srgbClr val="000028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" name="Rectangle 81"/>
            <p:cNvSpPr>
              <a:spLocks noChangeArrowheads="1"/>
            </p:cNvSpPr>
            <p:nvPr/>
          </p:nvSpPr>
          <p:spPr bwMode="auto">
            <a:xfrm rot="19714853" flipV="1">
              <a:off x="3164" y="1520"/>
              <a:ext cx="229" cy="31"/>
            </a:xfrm>
            <a:prstGeom prst="rect">
              <a:avLst/>
            </a:prstGeom>
            <a:gradFill rotWithShape="0">
              <a:gsLst>
                <a:gs pos="0">
                  <a:srgbClr val="000028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3" name="Group 82"/>
          <p:cNvGrpSpPr>
            <a:grpSpLocks/>
          </p:cNvGrpSpPr>
          <p:nvPr/>
        </p:nvGrpSpPr>
        <p:grpSpPr bwMode="auto">
          <a:xfrm>
            <a:off x="1547813" y="3789363"/>
            <a:ext cx="781050" cy="625475"/>
            <a:chOff x="2970" y="1286"/>
            <a:chExt cx="492" cy="394"/>
          </a:xfrm>
        </p:grpSpPr>
        <p:sp>
          <p:nvSpPr>
            <p:cNvPr id="3112" name="Oval 83"/>
            <p:cNvSpPr>
              <a:spLocks noChangeArrowheads="1"/>
            </p:cNvSpPr>
            <p:nvPr/>
          </p:nvSpPr>
          <p:spPr bwMode="auto">
            <a:xfrm>
              <a:off x="2970" y="1468"/>
              <a:ext cx="229" cy="198"/>
            </a:xfrm>
            <a:prstGeom prst="ellipse">
              <a:avLst/>
            </a:prstGeom>
            <a:gradFill rotWithShape="0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Oval 84"/>
            <p:cNvSpPr>
              <a:spLocks noChangeArrowheads="1"/>
            </p:cNvSpPr>
            <p:nvPr/>
          </p:nvSpPr>
          <p:spPr bwMode="auto">
            <a:xfrm>
              <a:off x="3047" y="1511"/>
              <a:ext cx="87" cy="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607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4" name="Arc 85"/>
            <p:cNvSpPr>
              <a:spLocks/>
            </p:cNvSpPr>
            <p:nvPr/>
          </p:nvSpPr>
          <p:spPr bwMode="auto">
            <a:xfrm rot="9075712">
              <a:off x="2992" y="1562"/>
              <a:ext cx="161" cy="118"/>
            </a:xfrm>
            <a:custGeom>
              <a:avLst/>
              <a:gdLst>
                <a:gd name="T0" fmla="*/ 54 w 21600"/>
                <a:gd name="T1" fmla="*/ 0 h 21469"/>
                <a:gd name="T2" fmla="*/ 161 w 21600"/>
                <a:gd name="T3" fmla="*/ 118 h 21469"/>
                <a:gd name="T4" fmla="*/ 0 w 21600"/>
                <a:gd name="T5" fmla="*/ 112 h 214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69"/>
                <a:gd name="T11" fmla="*/ 21600 w 21600"/>
                <a:gd name="T12" fmla="*/ 21469 h 214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69" fill="none" extrusionOk="0">
                  <a:moveTo>
                    <a:pt x="7201" y="0"/>
                  </a:moveTo>
                  <a:cubicBezTo>
                    <a:pt x="15831" y="3051"/>
                    <a:pt x="21600" y="11211"/>
                    <a:pt x="21600" y="20364"/>
                  </a:cubicBezTo>
                  <a:cubicBezTo>
                    <a:pt x="21600" y="20732"/>
                    <a:pt x="21590" y="21100"/>
                    <a:pt x="21571" y="21468"/>
                  </a:cubicBezTo>
                </a:path>
                <a:path w="21600" h="21469" stroke="0" extrusionOk="0">
                  <a:moveTo>
                    <a:pt x="7201" y="0"/>
                  </a:moveTo>
                  <a:cubicBezTo>
                    <a:pt x="15831" y="3051"/>
                    <a:pt x="21600" y="11211"/>
                    <a:pt x="21600" y="20364"/>
                  </a:cubicBezTo>
                  <a:cubicBezTo>
                    <a:pt x="21600" y="20732"/>
                    <a:pt x="21590" y="21100"/>
                    <a:pt x="21571" y="21468"/>
                  </a:cubicBezTo>
                  <a:lnTo>
                    <a:pt x="0" y="20364"/>
                  </a:lnTo>
                  <a:close/>
                </a:path>
              </a:pathLst>
            </a:custGeom>
            <a:noFill/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Oval 86"/>
            <p:cNvSpPr>
              <a:spLocks noChangeArrowheads="1"/>
            </p:cNvSpPr>
            <p:nvPr/>
          </p:nvSpPr>
          <p:spPr bwMode="auto">
            <a:xfrm>
              <a:off x="3232" y="1286"/>
              <a:ext cx="230" cy="198"/>
            </a:xfrm>
            <a:prstGeom prst="ellipse">
              <a:avLst/>
            </a:prstGeom>
            <a:gradFill rotWithShape="0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Oval 87"/>
            <p:cNvSpPr>
              <a:spLocks noChangeArrowheads="1"/>
            </p:cNvSpPr>
            <p:nvPr/>
          </p:nvSpPr>
          <p:spPr bwMode="auto">
            <a:xfrm>
              <a:off x="3330" y="1316"/>
              <a:ext cx="87" cy="4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6078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7" name="Arc 88"/>
            <p:cNvSpPr>
              <a:spLocks/>
            </p:cNvSpPr>
            <p:nvPr/>
          </p:nvSpPr>
          <p:spPr bwMode="auto">
            <a:xfrm rot="9075712">
              <a:off x="3255" y="1380"/>
              <a:ext cx="161" cy="118"/>
            </a:xfrm>
            <a:custGeom>
              <a:avLst/>
              <a:gdLst>
                <a:gd name="T0" fmla="*/ 54 w 21600"/>
                <a:gd name="T1" fmla="*/ 0 h 21469"/>
                <a:gd name="T2" fmla="*/ 161 w 21600"/>
                <a:gd name="T3" fmla="*/ 118 h 21469"/>
                <a:gd name="T4" fmla="*/ 0 w 21600"/>
                <a:gd name="T5" fmla="*/ 112 h 214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69"/>
                <a:gd name="T11" fmla="*/ 21600 w 21600"/>
                <a:gd name="T12" fmla="*/ 21469 h 214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69" fill="none" extrusionOk="0">
                  <a:moveTo>
                    <a:pt x="7201" y="0"/>
                  </a:moveTo>
                  <a:cubicBezTo>
                    <a:pt x="15831" y="3051"/>
                    <a:pt x="21600" y="11211"/>
                    <a:pt x="21600" y="20364"/>
                  </a:cubicBezTo>
                  <a:cubicBezTo>
                    <a:pt x="21600" y="20732"/>
                    <a:pt x="21590" y="21100"/>
                    <a:pt x="21571" y="21468"/>
                  </a:cubicBezTo>
                </a:path>
                <a:path w="21600" h="21469" stroke="0" extrusionOk="0">
                  <a:moveTo>
                    <a:pt x="7201" y="0"/>
                  </a:moveTo>
                  <a:cubicBezTo>
                    <a:pt x="15831" y="3051"/>
                    <a:pt x="21600" y="11211"/>
                    <a:pt x="21600" y="20364"/>
                  </a:cubicBezTo>
                  <a:cubicBezTo>
                    <a:pt x="21600" y="20732"/>
                    <a:pt x="21590" y="21100"/>
                    <a:pt x="21571" y="21468"/>
                  </a:cubicBezTo>
                  <a:lnTo>
                    <a:pt x="0" y="20364"/>
                  </a:lnTo>
                  <a:close/>
                </a:path>
              </a:pathLst>
            </a:custGeom>
            <a:noFill/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Rectangle 89"/>
            <p:cNvSpPr>
              <a:spLocks noChangeArrowheads="1"/>
            </p:cNvSpPr>
            <p:nvPr/>
          </p:nvSpPr>
          <p:spPr bwMode="auto">
            <a:xfrm rot="-1952878">
              <a:off x="3101" y="1437"/>
              <a:ext cx="161" cy="39"/>
            </a:xfrm>
            <a:prstGeom prst="rect">
              <a:avLst/>
            </a:prstGeom>
            <a:gradFill rotWithShape="0">
              <a:gsLst>
                <a:gs pos="0">
                  <a:srgbClr val="000028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Rectangle 90"/>
            <p:cNvSpPr>
              <a:spLocks noChangeArrowheads="1"/>
            </p:cNvSpPr>
            <p:nvPr/>
          </p:nvSpPr>
          <p:spPr bwMode="auto">
            <a:xfrm rot="19714853" flipV="1">
              <a:off x="3134" y="1498"/>
              <a:ext cx="196" cy="30"/>
            </a:xfrm>
            <a:prstGeom prst="rect">
              <a:avLst/>
            </a:prstGeom>
            <a:gradFill rotWithShape="0">
              <a:gsLst>
                <a:gs pos="0">
                  <a:srgbClr val="000028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Rectangle 91"/>
            <p:cNvSpPr>
              <a:spLocks noChangeArrowheads="1"/>
            </p:cNvSpPr>
            <p:nvPr/>
          </p:nvSpPr>
          <p:spPr bwMode="auto">
            <a:xfrm rot="19714853" flipV="1">
              <a:off x="3164" y="1520"/>
              <a:ext cx="229" cy="31"/>
            </a:xfrm>
            <a:prstGeom prst="rect">
              <a:avLst/>
            </a:prstGeom>
            <a:gradFill rotWithShape="0">
              <a:gsLst>
                <a:gs pos="0">
                  <a:srgbClr val="000028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4" name="Group 92"/>
          <p:cNvGrpSpPr>
            <a:grpSpLocks/>
          </p:cNvGrpSpPr>
          <p:nvPr/>
        </p:nvGrpSpPr>
        <p:grpSpPr bwMode="auto">
          <a:xfrm>
            <a:off x="1042988" y="2565400"/>
            <a:ext cx="728662" cy="563563"/>
            <a:chOff x="2084" y="1225"/>
            <a:chExt cx="459" cy="355"/>
          </a:xfrm>
        </p:grpSpPr>
        <p:grpSp>
          <p:nvGrpSpPr>
            <p:cNvPr id="3104" name="Group 93"/>
            <p:cNvGrpSpPr>
              <a:grpSpLocks/>
            </p:cNvGrpSpPr>
            <p:nvPr/>
          </p:nvGrpSpPr>
          <p:grpSpPr bwMode="auto">
            <a:xfrm>
              <a:off x="2215" y="1256"/>
              <a:ext cx="328" cy="324"/>
              <a:chOff x="1728" y="1968"/>
              <a:chExt cx="480" cy="513"/>
            </a:xfrm>
          </p:grpSpPr>
          <p:sp>
            <p:nvSpPr>
              <p:cNvPr id="3109" name="Oval 94"/>
              <p:cNvSpPr>
                <a:spLocks noChangeArrowheads="1"/>
              </p:cNvSpPr>
              <p:nvPr/>
            </p:nvSpPr>
            <p:spPr bwMode="auto">
              <a:xfrm>
                <a:off x="1728" y="1968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767600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Oval 95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Arc 96"/>
              <p:cNvSpPr>
                <a:spLocks/>
              </p:cNvSpPr>
              <p:nvPr/>
            </p:nvSpPr>
            <p:spPr bwMode="auto">
              <a:xfrm rot="9075712">
                <a:off x="1776" y="2195"/>
                <a:ext cx="336" cy="286"/>
              </a:xfrm>
              <a:custGeom>
                <a:avLst/>
                <a:gdLst>
                  <a:gd name="T0" fmla="*/ 112 w 21600"/>
                  <a:gd name="T1" fmla="*/ 0 h 21469"/>
                  <a:gd name="T2" fmla="*/ 336 w 21600"/>
                  <a:gd name="T3" fmla="*/ 286 h 21469"/>
                  <a:gd name="T4" fmla="*/ 0 w 21600"/>
                  <a:gd name="T5" fmla="*/ 271 h 2146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469"/>
                  <a:gd name="T11" fmla="*/ 21600 w 21600"/>
                  <a:gd name="T12" fmla="*/ 21469 h 214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469" fill="none" extrusionOk="0">
                    <a:moveTo>
                      <a:pt x="7201" y="0"/>
                    </a:moveTo>
                    <a:cubicBezTo>
                      <a:pt x="15831" y="3051"/>
                      <a:pt x="21600" y="11211"/>
                      <a:pt x="21600" y="20364"/>
                    </a:cubicBezTo>
                    <a:cubicBezTo>
                      <a:pt x="21600" y="20732"/>
                      <a:pt x="21590" y="21100"/>
                      <a:pt x="21571" y="21468"/>
                    </a:cubicBezTo>
                  </a:path>
                  <a:path w="21600" h="21469" stroke="0" extrusionOk="0">
                    <a:moveTo>
                      <a:pt x="7201" y="0"/>
                    </a:moveTo>
                    <a:cubicBezTo>
                      <a:pt x="15831" y="3051"/>
                      <a:pt x="21600" y="11211"/>
                      <a:pt x="21600" y="20364"/>
                    </a:cubicBezTo>
                    <a:cubicBezTo>
                      <a:pt x="21600" y="20732"/>
                      <a:pt x="21590" y="21100"/>
                      <a:pt x="21571" y="21468"/>
                    </a:cubicBezTo>
                    <a:lnTo>
                      <a:pt x="0" y="20364"/>
                    </a:lnTo>
                    <a:close/>
                  </a:path>
                </a:pathLst>
              </a:custGeom>
              <a:noFill/>
              <a:ln w="127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05" name="Group 97"/>
            <p:cNvGrpSpPr>
              <a:grpSpLocks/>
            </p:cNvGrpSpPr>
            <p:nvPr/>
          </p:nvGrpSpPr>
          <p:grpSpPr bwMode="auto">
            <a:xfrm>
              <a:off x="2084" y="1225"/>
              <a:ext cx="230" cy="212"/>
              <a:chOff x="1728" y="1968"/>
              <a:chExt cx="480" cy="513"/>
            </a:xfrm>
          </p:grpSpPr>
          <p:sp>
            <p:nvSpPr>
              <p:cNvPr id="3106" name="Oval 98"/>
              <p:cNvSpPr>
                <a:spLocks noChangeArrowheads="1"/>
              </p:cNvSpPr>
              <p:nvPr/>
            </p:nvSpPr>
            <p:spPr bwMode="auto">
              <a:xfrm>
                <a:off x="1728" y="1968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767600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Oval 99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Arc 100"/>
              <p:cNvSpPr>
                <a:spLocks/>
              </p:cNvSpPr>
              <p:nvPr/>
            </p:nvSpPr>
            <p:spPr bwMode="auto">
              <a:xfrm rot="9075712">
                <a:off x="1776" y="2195"/>
                <a:ext cx="336" cy="286"/>
              </a:xfrm>
              <a:custGeom>
                <a:avLst/>
                <a:gdLst>
                  <a:gd name="T0" fmla="*/ 112 w 21600"/>
                  <a:gd name="T1" fmla="*/ 0 h 21469"/>
                  <a:gd name="T2" fmla="*/ 336 w 21600"/>
                  <a:gd name="T3" fmla="*/ 286 h 21469"/>
                  <a:gd name="T4" fmla="*/ 0 w 21600"/>
                  <a:gd name="T5" fmla="*/ 271 h 2146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469"/>
                  <a:gd name="T11" fmla="*/ 21600 w 21600"/>
                  <a:gd name="T12" fmla="*/ 21469 h 214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469" fill="none" extrusionOk="0">
                    <a:moveTo>
                      <a:pt x="7201" y="0"/>
                    </a:moveTo>
                    <a:cubicBezTo>
                      <a:pt x="15831" y="3051"/>
                      <a:pt x="21600" y="11211"/>
                      <a:pt x="21600" y="20364"/>
                    </a:cubicBezTo>
                    <a:cubicBezTo>
                      <a:pt x="21600" y="20732"/>
                      <a:pt x="21590" y="21100"/>
                      <a:pt x="21571" y="21468"/>
                    </a:cubicBezTo>
                  </a:path>
                  <a:path w="21600" h="21469" stroke="0" extrusionOk="0">
                    <a:moveTo>
                      <a:pt x="7201" y="0"/>
                    </a:moveTo>
                    <a:cubicBezTo>
                      <a:pt x="15831" y="3051"/>
                      <a:pt x="21600" y="11211"/>
                      <a:pt x="21600" y="20364"/>
                    </a:cubicBezTo>
                    <a:cubicBezTo>
                      <a:pt x="21600" y="20732"/>
                      <a:pt x="21590" y="21100"/>
                      <a:pt x="21571" y="21468"/>
                    </a:cubicBezTo>
                    <a:lnTo>
                      <a:pt x="0" y="20364"/>
                    </a:lnTo>
                    <a:close/>
                  </a:path>
                </a:pathLst>
              </a:custGeom>
              <a:noFill/>
              <a:ln w="127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85" name="Group 101"/>
          <p:cNvGrpSpPr>
            <a:grpSpLocks/>
          </p:cNvGrpSpPr>
          <p:nvPr/>
        </p:nvGrpSpPr>
        <p:grpSpPr bwMode="auto">
          <a:xfrm>
            <a:off x="7164388" y="2924175"/>
            <a:ext cx="728662" cy="563563"/>
            <a:chOff x="2084" y="1225"/>
            <a:chExt cx="459" cy="355"/>
          </a:xfrm>
        </p:grpSpPr>
        <p:grpSp>
          <p:nvGrpSpPr>
            <p:cNvPr id="3096" name="Group 102"/>
            <p:cNvGrpSpPr>
              <a:grpSpLocks/>
            </p:cNvGrpSpPr>
            <p:nvPr/>
          </p:nvGrpSpPr>
          <p:grpSpPr bwMode="auto">
            <a:xfrm>
              <a:off x="2215" y="1256"/>
              <a:ext cx="328" cy="324"/>
              <a:chOff x="1728" y="1968"/>
              <a:chExt cx="480" cy="513"/>
            </a:xfrm>
          </p:grpSpPr>
          <p:sp>
            <p:nvSpPr>
              <p:cNvPr id="3101" name="Oval 103"/>
              <p:cNvSpPr>
                <a:spLocks noChangeArrowheads="1"/>
              </p:cNvSpPr>
              <p:nvPr/>
            </p:nvSpPr>
            <p:spPr bwMode="auto">
              <a:xfrm>
                <a:off x="1728" y="1968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767600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Oval 104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Arc 105"/>
              <p:cNvSpPr>
                <a:spLocks/>
              </p:cNvSpPr>
              <p:nvPr/>
            </p:nvSpPr>
            <p:spPr bwMode="auto">
              <a:xfrm rot="9075712">
                <a:off x="1776" y="2195"/>
                <a:ext cx="336" cy="286"/>
              </a:xfrm>
              <a:custGeom>
                <a:avLst/>
                <a:gdLst>
                  <a:gd name="T0" fmla="*/ 112 w 21600"/>
                  <a:gd name="T1" fmla="*/ 0 h 21469"/>
                  <a:gd name="T2" fmla="*/ 336 w 21600"/>
                  <a:gd name="T3" fmla="*/ 286 h 21469"/>
                  <a:gd name="T4" fmla="*/ 0 w 21600"/>
                  <a:gd name="T5" fmla="*/ 271 h 2146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469"/>
                  <a:gd name="T11" fmla="*/ 21600 w 21600"/>
                  <a:gd name="T12" fmla="*/ 21469 h 214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469" fill="none" extrusionOk="0">
                    <a:moveTo>
                      <a:pt x="7201" y="0"/>
                    </a:moveTo>
                    <a:cubicBezTo>
                      <a:pt x="15831" y="3051"/>
                      <a:pt x="21600" y="11211"/>
                      <a:pt x="21600" y="20364"/>
                    </a:cubicBezTo>
                    <a:cubicBezTo>
                      <a:pt x="21600" y="20732"/>
                      <a:pt x="21590" y="21100"/>
                      <a:pt x="21571" y="21468"/>
                    </a:cubicBezTo>
                  </a:path>
                  <a:path w="21600" h="21469" stroke="0" extrusionOk="0">
                    <a:moveTo>
                      <a:pt x="7201" y="0"/>
                    </a:moveTo>
                    <a:cubicBezTo>
                      <a:pt x="15831" y="3051"/>
                      <a:pt x="21600" y="11211"/>
                      <a:pt x="21600" y="20364"/>
                    </a:cubicBezTo>
                    <a:cubicBezTo>
                      <a:pt x="21600" y="20732"/>
                      <a:pt x="21590" y="21100"/>
                      <a:pt x="21571" y="21468"/>
                    </a:cubicBezTo>
                    <a:lnTo>
                      <a:pt x="0" y="20364"/>
                    </a:lnTo>
                    <a:close/>
                  </a:path>
                </a:pathLst>
              </a:custGeom>
              <a:noFill/>
              <a:ln w="127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7" name="Group 106"/>
            <p:cNvGrpSpPr>
              <a:grpSpLocks/>
            </p:cNvGrpSpPr>
            <p:nvPr/>
          </p:nvGrpSpPr>
          <p:grpSpPr bwMode="auto">
            <a:xfrm>
              <a:off x="2084" y="1225"/>
              <a:ext cx="230" cy="212"/>
              <a:chOff x="1728" y="1968"/>
              <a:chExt cx="480" cy="513"/>
            </a:xfrm>
          </p:grpSpPr>
          <p:sp>
            <p:nvSpPr>
              <p:cNvPr id="3098" name="Oval 107"/>
              <p:cNvSpPr>
                <a:spLocks noChangeArrowheads="1"/>
              </p:cNvSpPr>
              <p:nvPr/>
            </p:nvSpPr>
            <p:spPr bwMode="auto">
              <a:xfrm>
                <a:off x="1728" y="1968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767600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Oval 108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Arc 109"/>
              <p:cNvSpPr>
                <a:spLocks/>
              </p:cNvSpPr>
              <p:nvPr/>
            </p:nvSpPr>
            <p:spPr bwMode="auto">
              <a:xfrm rot="9075712">
                <a:off x="1776" y="2195"/>
                <a:ext cx="336" cy="286"/>
              </a:xfrm>
              <a:custGeom>
                <a:avLst/>
                <a:gdLst>
                  <a:gd name="T0" fmla="*/ 112 w 21600"/>
                  <a:gd name="T1" fmla="*/ 0 h 21469"/>
                  <a:gd name="T2" fmla="*/ 336 w 21600"/>
                  <a:gd name="T3" fmla="*/ 286 h 21469"/>
                  <a:gd name="T4" fmla="*/ 0 w 21600"/>
                  <a:gd name="T5" fmla="*/ 271 h 2146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469"/>
                  <a:gd name="T11" fmla="*/ 21600 w 21600"/>
                  <a:gd name="T12" fmla="*/ 21469 h 214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469" fill="none" extrusionOk="0">
                    <a:moveTo>
                      <a:pt x="7201" y="0"/>
                    </a:moveTo>
                    <a:cubicBezTo>
                      <a:pt x="15831" y="3051"/>
                      <a:pt x="21600" y="11211"/>
                      <a:pt x="21600" y="20364"/>
                    </a:cubicBezTo>
                    <a:cubicBezTo>
                      <a:pt x="21600" y="20732"/>
                      <a:pt x="21590" y="21100"/>
                      <a:pt x="21571" y="21468"/>
                    </a:cubicBezTo>
                  </a:path>
                  <a:path w="21600" h="21469" stroke="0" extrusionOk="0">
                    <a:moveTo>
                      <a:pt x="7201" y="0"/>
                    </a:moveTo>
                    <a:cubicBezTo>
                      <a:pt x="15831" y="3051"/>
                      <a:pt x="21600" y="11211"/>
                      <a:pt x="21600" y="20364"/>
                    </a:cubicBezTo>
                    <a:cubicBezTo>
                      <a:pt x="21600" y="20732"/>
                      <a:pt x="21590" y="21100"/>
                      <a:pt x="21571" y="21468"/>
                    </a:cubicBezTo>
                    <a:lnTo>
                      <a:pt x="0" y="20364"/>
                    </a:lnTo>
                    <a:close/>
                  </a:path>
                </a:pathLst>
              </a:custGeom>
              <a:noFill/>
              <a:ln w="127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86" name="Group 110"/>
          <p:cNvGrpSpPr>
            <a:grpSpLocks/>
          </p:cNvGrpSpPr>
          <p:nvPr/>
        </p:nvGrpSpPr>
        <p:grpSpPr bwMode="auto">
          <a:xfrm>
            <a:off x="5219700" y="5734050"/>
            <a:ext cx="728663" cy="563563"/>
            <a:chOff x="2084" y="1225"/>
            <a:chExt cx="459" cy="355"/>
          </a:xfrm>
        </p:grpSpPr>
        <p:grpSp>
          <p:nvGrpSpPr>
            <p:cNvPr id="3088" name="Group 111"/>
            <p:cNvGrpSpPr>
              <a:grpSpLocks/>
            </p:cNvGrpSpPr>
            <p:nvPr/>
          </p:nvGrpSpPr>
          <p:grpSpPr bwMode="auto">
            <a:xfrm>
              <a:off x="2215" y="1256"/>
              <a:ext cx="328" cy="324"/>
              <a:chOff x="1728" y="1968"/>
              <a:chExt cx="480" cy="513"/>
            </a:xfrm>
          </p:grpSpPr>
          <p:sp>
            <p:nvSpPr>
              <p:cNvPr id="3093" name="Oval 112"/>
              <p:cNvSpPr>
                <a:spLocks noChangeArrowheads="1"/>
              </p:cNvSpPr>
              <p:nvPr/>
            </p:nvSpPr>
            <p:spPr bwMode="auto">
              <a:xfrm>
                <a:off x="1728" y="1968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767600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Oval 113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Arc 114"/>
              <p:cNvSpPr>
                <a:spLocks/>
              </p:cNvSpPr>
              <p:nvPr/>
            </p:nvSpPr>
            <p:spPr bwMode="auto">
              <a:xfrm rot="9075712">
                <a:off x="1776" y="2195"/>
                <a:ext cx="336" cy="286"/>
              </a:xfrm>
              <a:custGeom>
                <a:avLst/>
                <a:gdLst>
                  <a:gd name="T0" fmla="*/ 112 w 21600"/>
                  <a:gd name="T1" fmla="*/ 0 h 21469"/>
                  <a:gd name="T2" fmla="*/ 336 w 21600"/>
                  <a:gd name="T3" fmla="*/ 286 h 21469"/>
                  <a:gd name="T4" fmla="*/ 0 w 21600"/>
                  <a:gd name="T5" fmla="*/ 271 h 2146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469"/>
                  <a:gd name="T11" fmla="*/ 21600 w 21600"/>
                  <a:gd name="T12" fmla="*/ 21469 h 214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469" fill="none" extrusionOk="0">
                    <a:moveTo>
                      <a:pt x="7201" y="0"/>
                    </a:moveTo>
                    <a:cubicBezTo>
                      <a:pt x="15831" y="3051"/>
                      <a:pt x="21600" y="11211"/>
                      <a:pt x="21600" y="20364"/>
                    </a:cubicBezTo>
                    <a:cubicBezTo>
                      <a:pt x="21600" y="20732"/>
                      <a:pt x="21590" y="21100"/>
                      <a:pt x="21571" y="21468"/>
                    </a:cubicBezTo>
                  </a:path>
                  <a:path w="21600" h="21469" stroke="0" extrusionOk="0">
                    <a:moveTo>
                      <a:pt x="7201" y="0"/>
                    </a:moveTo>
                    <a:cubicBezTo>
                      <a:pt x="15831" y="3051"/>
                      <a:pt x="21600" y="11211"/>
                      <a:pt x="21600" y="20364"/>
                    </a:cubicBezTo>
                    <a:cubicBezTo>
                      <a:pt x="21600" y="20732"/>
                      <a:pt x="21590" y="21100"/>
                      <a:pt x="21571" y="21468"/>
                    </a:cubicBezTo>
                    <a:lnTo>
                      <a:pt x="0" y="20364"/>
                    </a:lnTo>
                    <a:close/>
                  </a:path>
                </a:pathLst>
              </a:custGeom>
              <a:noFill/>
              <a:ln w="127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9" name="Group 115"/>
            <p:cNvGrpSpPr>
              <a:grpSpLocks/>
            </p:cNvGrpSpPr>
            <p:nvPr/>
          </p:nvGrpSpPr>
          <p:grpSpPr bwMode="auto">
            <a:xfrm>
              <a:off x="2084" y="1225"/>
              <a:ext cx="230" cy="212"/>
              <a:chOff x="1728" y="1968"/>
              <a:chExt cx="480" cy="513"/>
            </a:xfrm>
          </p:grpSpPr>
          <p:sp>
            <p:nvSpPr>
              <p:cNvPr id="3090" name="Oval 116"/>
              <p:cNvSpPr>
                <a:spLocks noChangeArrowheads="1"/>
              </p:cNvSpPr>
              <p:nvPr/>
            </p:nvSpPr>
            <p:spPr bwMode="auto">
              <a:xfrm>
                <a:off x="1728" y="1968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767600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Oval 117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Arc 118"/>
              <p:cNvSpPr>
                <a:spLocks/>
              </p:cNvSpPr>
              <p:nvPr/>
            </p:nvSpPr>
            <p:spPr bwMode="auto">
              <a:xfrm rot="9075712">
                <a:off x="1776" y="2195"/>
                <a:ext cx="336" cy="286"/>
              </a:xfrm>
              <a:custGeom>
                <a:avLst/>
                <a:gdLst>
                  <a:gd name="T0" fmla="*/ 112 w 21600"/>
                  <a:gd name="T1" fmla="*/ 0 h 21469"/>
                  <a:gd name="T2" fmla="*/ 336 w 21600"/>
                  <a:gd name="T3" fmla="*/ 286 h 21469"/>
                  <a:gd name="T4" fmla="*/ 0 w 21600"/>
                  <a:gd name="T5" fmla="*/ 271 h 2146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469"/>
                  <a:gd name="T11" fmla="*/ 21600 w 21600"/>
                  <a:gd name="T12" fmla="*/ 21469 h 214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469" fill="none" extrusionOk="0">
                    <a:moveTo>
                      <a:pt x="7201" y="0"/>
                    </a:moveTo>
                    <a:cubicBezTo>
                      <a:pt x="15831" y="3051"/>
                      <a:pt x="21600" y="11211"/>
                      <a:pt x="21600" y="20364"/>
                    </a:cubicBezTo>
                    <a:cubicBezTo>
                      <a:pt x="21600" y="20732"/>
                      <a:pt x="21590" y="21100"/>
                      <a:pt x="21571" y="21468"/>
                    </a:cubicBezTo>
                  </a:path>
                  <a:path w="21600" h="21469" stroke="0" extrusionOk="0">
                    <a:moveTo>
                      <a:pt x="7201" y="0"/>
                    </a:moveTo>
                    <a:cubicBezTo>
                      <a:pt x="15831" y="3051"/>
                      <a:pt x="21600" y="11211"/>
                      <a:pt x="21600" y="20364"/>
                    </a:cubicBezTo>
                    <a:cubicBezTo>
                      <a:pt x="21600" y="20732"/>
                      <a:pt x="21590" y="21100"/>
                      <a:pt x="21571" y="21468"/>
                    </a:cubicBezTo>
                    <a:lnTo>
                      <a:pt x="0" y="20364"/>
                    </a:lnTo>
                    <a:close/>
                  </a:path>
                </a:pathLst>
              </a:custGeom>
              <a:noFill/>
              <a:ln w="127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18" name="il_fi" descr="http://smca.cimav.edu.mx/img/logo_cima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2843213" cy="37893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2771800" y="404664"/>
            <a:ext cx="4536505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   DIVERSOS TIPOS DE </a:t>
            </a:r>
            <a:endParaRPr lang="es-ES_tradnl" sz="2400" b="1" i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2400" b="1" i="1" dirty="0" smtClean="0">
                <a:solidFill>
                  <a:srgbClr val="000099"/>
                </a:solidFill>
                <a:latin typeface="Verdana" pitchFamily="34" charset="0"/>
              </a:rPr>
              <a:t>CILINDROS </a:t>
            </a: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A PRESION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700213"/>
            <a:ext cx="2809875" cy="3744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246" name="Picture 11" descr="Tm_O2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6443663" y="1700213"/>
            <a:ext cx="22621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3" name="Rectangle 13"/>
          <p:cNvSpPr>
            <a:spLocks noChangeArrowheads="1"/>
          </p:cNvSpPr>
          <p:nvPr/>
        </p:nvSpPr>
        <p:spPr bwMode="auto">
          <a:xfrm>
            <a:off x="827088" y="5661025"/>
            <a:ext cx="1346200" cy="720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Gas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Alta Presión</a:t>
            </a:r>
          </a:p>
        </p:txBody>
      </p:sp>
      <p:sp>
        <p:nvSpPr>
          <p:cNvPr id="327694" name="Rectangle 14"/>
          <p:cNvSpPr>
            <a:spLocks noChangeArrowheads="1"/>
          </p:cNvSpPr>
          <p:nvPr/>
        </p:nvSpPr>
        <p:spPr bwMode="auto">
          <a:xfrm>
            <a:off x="3924300" y="5516563"/>
            <a:ext cx="1778000" cy="936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Líquido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Baja Presión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Mayor Volumen</a:t>
            </a:r>
          </a:p>
        </p:txBody>
      </p:sp>
      <p:sp>
        <p:nvSpPr>
          <p:cNvPr id="327695" name="Rectangle 15"/>
          <p:cNvSpPr>
            <a:spLocks noChangeArrowheads="1"/>
          </p:cNvSpPr>
          <p:nvPr/>
        </p:nvSpPr>
        <p:spPr bwMode="auto">
          <a:xfrm>
            <a:off x="6659563" y="5516563"/>
            <a:ext cx="1778000" cy="936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Líquido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Baja Presión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Gran Volumen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20" name="il_fi" descr="http://smca.cimav.edu.mx/img/logo_cima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21" name="Picture 26" descr="C:\WINDOWS\TEMP\~AUT000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2504975" y="981075"/>
            <a:ext cx="4659313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 ALTA  Y BAJA PRESION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8717" name="Rectangle 13"/>
          <p:cNvSpPr>
            <a:spLocks noChangeArrowheads="1"/>
          </p:cNvSpPr>
          <p:nvPr/>
        </p:nvSpPr>
        <p:spPr bwMode="auto">
          <a:xfrm>
            <a:off x="323850" y="1700213"/>
            <a:ext cx="8640763" cy="4686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LOS CILINDROS SON RECIPIENTES METALICOS DISEÑADOS PARA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CONTENER GASES O MEZCLAS DE GASES A PRESIONES MAYORES QUE LA ATMOSFERICA.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000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ALTA PRESION</a:t>
            </a:r>
            <a:r>
              <a:rPr lang="es-ES_tradnl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SON CILINDROS DE PAREDES GRUESAS DISEÑADOS PARA TRABAJAR A PRESIONES DE HASTA 420 Kg/cm</a:t>
            </a:r>
            <a:r>
              <a:rPr lang="es-ES_tradnl" sz="20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(6000 psi).</a:t>
            </a:r>
            <a:endParaRPr lang="es-ES_tradnl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000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BAJA PRESION</a:t>
            </a:r>
            <a:r>
              <a:rPr lang="es-ES_tradnl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ESTOS CILINDROS ESTAN DISEÑADOS PARA CONTENER PRODUCTOS QUE PUEDEN ESTAR TANTO EN FASE LIQUIDA COMO GASEOSA BAJO PRESIONES DE HASTA 34 Kg/cm</a:t>
            </a:r>
            <a:r>
              <a:rPr lang="es-ES_tradnl" sz="20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(480 psi).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5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6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7" descr="CilHeli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1944688"/>
            <a:ext cx="1447800" cy="4724400"/>
          </a:xfrm>
          <a:prstGeom prst="rect">
            <a:avLst/>
          </a:prstGeom>
          <a:solidFill>
            <a:srgbClr val="66FF99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2292" name="Picture 8" descr="CilOxyfumeF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916159"/>
            <a:ext cx="2231926" cy="443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737" name="Rectangle 9"/>
          <p:cNvSpPr>
            <a:spLocks noChangeArrowheads="1"/>
          </p:cNvSpPr>
          <p:nvPr/>
        </p:nvSpPr>
        <p:spPr bwMode="auto">
          <a:xfrm>
            <a:off x="2411413" y="2492375"/>
            <a:ext cx="3924300" cy="3457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LOS CILINDROS DE </a:t>
            </a:r>
            <a:r>
              <a:rPr lang="es-ES_tradnl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BAJA PRESION</a:t>
            </a: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 ESTAN FABRICADOS DE PIEZAS DE ACERO UNIDAS CON SOLDADURA. TIENEN PAREDES CONSIDERABLEMENTE DELGADAS, Y EN ALGUNOS CASOS, TIENEN LA PARTE SUPERIOR DEL CUERPO DEL CILINDRO MAS PLANA QUE LA DE LOS CILINDROS DE ALTA PRESION.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251520" y="1412776"/>
            <a:ext cx="889248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    ALTA  PRESION         VS.              BAJA PRESION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>
            <a:off x="4140200" y="2420938"/>
            <a:ext cx="22479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 flipV="1">
            <a:off x="4067175" y="5949950"/>
            <a:ext cx="2247900" cy="1905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9" name="il_fi" descr="http://smca.cimav.edu.mx/img/logo_cima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20" name="Picture 26" descr="C:\WINDOWS\TEMP\~AUT000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514350" y="1989138"/>
            <a:ext cx="8234363" cy="3849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LAS ETIQUETAS CONTIENEN DATOS DE SEGURIDAD IMPORTANTES PARA EL USUARIO, SE COLOCAN A LOS CILINDROS CON LA FINALIDAD DE IDENTIFICAR SU CONTENIDO.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¡ ADVERTENCIA !</a:t>
            </a: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:ESTAS ETIQUETAS SON LA UNICA FORMA DE IDENTIFICAR EL CONTENIDO DE UN CILINDRO O DE UN CONTENEDOR DE LIQUIDO CRIOGENICO.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2244303" y="883568"/>
            <a:ext cx="5280025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INFORMACION IMPORTANTE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5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6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35385"/>
            <a:ext cx="58578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3348038" y="692696"/>
            <a:ext cx="2255837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ETIQUETAS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5" name="il_fi" descr="http://smca.cimav.edu.mx/img/logo_cima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6" name="Picture 26" descr="C:\WINDOWS\TEMP\~AUT000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369888" y="2205038"/>
            <a:ext cx="8305800" cy="3246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SI LAS ETIQUETAS NO ESTAN PRESENTES, ESTAN BORRADAS, DESTEÑIDAS O DAÑADAS Y NO PUEDEN LEERSE CON TODA CLARIDAD O SI EN UN MISMO CILINDRO O CONTENEDOR APARECEN DISTINTAS ETIQUETAS QUE NO COINCIDEN ENTRE SI ACERCA DE LA IDENTIFICACION DEL PRODUCTO, CONSIDERE SIEMPRE AL PRODUCTO COMO EL MAS PELIGROSO.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2267744" y="692696"/>
            <a:ext cx="5184576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ILEGIBILIDAD Y/O  </a:t>
            </a:r>
            <a:endParaRPr lang="es-ES_tradnl" sz="2400" b="1" i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2400" b="1" i="1" dirty="0" smtClean="0">
                <a:solidFill>
                  <a:srgbClr val="000099"/>
                </a:solidFill>
                <a:latin typeface="Verdana" pitchFamily="34" charset="0"/>
              </a:rPr>
              <a:t>DAÑO </a:t>
            </a: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EN LAS ETIQUETAS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5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6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611188" y="1952625"/>
            <a:ext cx="8064500" cy="3924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EN LOS CILINDROS DE PRAXAIR MEXICO APARECEN UNOS NUMEROS ANEXOS A LA ETIQUETA DE CUELLO, LOS CUALES INDICAN EL NUMERO DE GRUPO DEL PRODUCTO, MARCADOS DEL 1 AL 6.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ESTOS NUMEROS SON PARTE DE UN CODIGO INTERNO QUE PRAXAIR MEXICO UTILIZA PARA ALMACENAR Y MANEJAR SUS CILINDROS, ASI COMO PARA IDENTIFICAR EL TIPO DE RIESGO ASOCIADO CON EL PRODUCTO.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2339753" y="476672"/>
            <a:ext cx="5112568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CODIGO INTERNO DE </a:t>
            </a:r>
            <a:endParaRPr lang="es-ES_tradnl" sz="2400" b="1" i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2400" b="1" i="1" dirty="0" smtClean="0">
                <a:solidFill>
                  <a:srgbClr val="000099"/>
                </a:solidFill>
                <a:latin typeface="Verdana" pitchFamily="34" charset="0"/>
              </a:rPr>
              <a:t>PRAXAIR </a:t>
            </a: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( GRUPOS 1-6 )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5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6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445" y="188913"/>
            <a:ext cx="52228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4" name="il_fi" descr="http://smca.cimav.edu.mx/img/logo_cima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5" name="Picture 26" descr="C:\WINDOWS\TEMP\~AUT000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250825" y="1700213"/>
            <a:ext cx="8763000" cy="4686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LAS VALVULAS SON DISPOSITIVOS MEDIANTE LOS CUALES LOS CILINDROS Y CONTENEDORES CRIOGENICOS PUEDEN SER LLENADOS Y VACIADOS CON SEGURIDAD Y MANTENER EL PRODUCTO ALMACENADO A PRESION.</a:t>
            </a:r>
          </a:p>
          <a:p>
            <a:pPr algn="just">
              <a:lnSpc>
                <a:spcPct val="3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 IGUAL MODO ESTAS VALVULAS SON UN MEDIO     EFICIENTE Y SEGURO DE INYECCION DEL FLUJO DE GAS DENTRO DE UN SISTEMA.</a:t>
            </a:r>
          </a:p>
          <a:p>
            <a:pPr algn="just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NOTA :</a:t>
            </a:r>
            <a: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 VALVULAS DE LOS CILINDROS NO ESTAN FABRICADAS PARA CONTROLAR LA PRESION.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2195264" y="1104900"/>
            <a:ext cx="6553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DISPOSITIVOS DE ENTREGA DE GAS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4067944" y="667544"/>
            <a:ext cx="2160587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VALVULAS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6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7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205038"/>
            <a:ext cx="2741612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133600"/>
            <a:ext cx="2986087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107950" y="1531938"/>
            <a:ext cx="89154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latin typeface="Verdana" pitchFamily="34" charset="0"/>
              </a:rPr>
              <a:t>      DIAFRAGMA                			YUGO </a:t>
            </a:r>
            <a:endParaRPr lang="es-ES_tradnl" sz="2400" b="1" dirty="0">
              <a:latin typeface="Verdana" pitchFamily="34" charset="0"/>
            </a:endParaRPr>
          </a:p>
        </p:txBody>
      </p:sp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2843213" y="884238"/>
            <a:ext cx="3960812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TIPOS DE VALVULAS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7" name="il_fi" descr="http://smca.cimav.edu.mx/img/logo_cima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8" name="Picture 26" descr="C:\WINDOWS\TEMP\~AUT000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25" name="Rectangle 113"/>
          <p:cNvSpPr>
            <a:spLocks noChangeArrowheads="1"/>
          </p:cNvSpPr>
          <p:nvPr/>
        </p:nvSpPr>
        <p:spPr bwMode="auto">
          <a:xfrm>
            <a:off x="1116013" y="1773238"/>
            <a:ext cx="7218362" cy="3643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s-ES_tradnl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….Proporcionar al participante el conocimiento básico de las características, propiedades y riesgos asociados a los gases, así como el manejo seguro de los recipientes que los contienen, con el fin de evitar accidentes y lesiones a cualquier persona.</a:t>
            </a:r>
          </a:p>
        </p:txBody>
      </p:sp>
      <p:sp>
        <p:nvSpPr>
          <p:cNvPr id="4100" name="Text Box 114"/>
          <p:cNvSpPr txBox="1">
            <a:spLocks noChangeArrowheads="1"/>
          </p:cNvSpPr>
          <p:nvPr/>
        </p:nvSpPr>
        <p:spPr bwMode="auto">
          <a:xfrm>
            <a:off x="3132138" y="1412875"/>
            <a:ext cx="287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000"/>
              <a:t>OBJETIVO</a:t>
            </a:r>
            <a:endParaRPr lang="es-ES" sz="400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5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6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3" name="Rectangle 7"/>
          <p:cNvSpPr>
            <a:spLocks noChangeArrowheads="1"/>
          </p:cNvSpPr>
          <p:nvPr/>
        </p:nvSpPr>
        <p:spPr bwMode="auto">
          <a:xfrm>
            <a:off x="260350" y="1895475"/>
            <a:ext cx="8763000" cy="4686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CGA - COMPRESSED GAS ASSOCIATION</a:t>
            </a:r>
            <a:endParaRPr lang="es-ES_tradnl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LAS SALIDAS DE SERVICIO DE LAS VALVULAS DE LOS CILINDROS TIENEN ROSCAS QUE AJUSTAN CON LAS CONEXIONES ESPECIFICADAS POR LA CGA.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UTILIZAR LOS ESTANDARES PARA CONEXION DE LA CGA REDUCE LAS POSIBILIDADES DE ERRORES TALES COMO MEZCLAR GASES INCOMPATIBLES ENTRE SI, O CONECTAR EQUIPOS DE BAJA PRESION A FUENTES DE GAS DE ALTA PRESION.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411760" y="981075"/>
            <a:ext cx="554461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  CONEXIONES DE SALIDA CGA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5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6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7" descr="CGA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76700"/>
            <a:ext cx="254635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Group 8"/>
          <p:cNvGrpSpPr>
            <a:grpSpLocks/>
          </p:cNvGrpSpPr>
          <p:nvPr/>
        </p:nvGrpSpPr>
        <p:grpSpPr bwMode="auto">
          <a:xfrm>
            <a:off x="3074988" y="4092575"/>
            <a:ext cx="2847975" cy="1447800"/>
            <a:chOff x="2016" y="2832"/>
            <a:chExt cx="1794" cy="912"/>
          </a:xfrm>
        </p:grpSpPr>
        <p:sp>
          <p:nvSpPr>
            <p:cNvPr id="22539" name="Rectangle 9"/>
            <p:cNvSpPr>
              <a:spLocks noChangeArrowheads="1"/>
            </p:cNvSpPr>
            <p:nvPr/>
          </p:nvSpPr>
          <p:spPr bwMode="auto">
            <a:xfrm>
              <a:off x="2016" y="3456"/>
              <a:ext cx="1104" cy="288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40" name="Picture 10" descr="N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6" y="2832"/>
              <a:ext cx="462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11" descr="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36" y="2928"/>
              <a:ext cx="1074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3" name="Picture 12" descr="CGA5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900" y="4098925"/>
            <a:ext cx="253523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684213" y="2060575"/>
            <a:ext cx="7559675" cy="1885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ROSCAS DIFERENTES: LAS ROSCAS IZQUIERDAS SE USAN CASI EXCLUSIVAMENTE PARA CONEXIONES DE GASES INFLAMABLES. SE IDENTIFICAN POR LA MUESCA EN FORMA DE “V” EN LA TUERCA.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2195909" y="1052736"/>
            <a:ext cx="5832475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 EVITAN  INCOMPATIBILIDADES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536" name="Text Box 15"/>
          <p:cNvSpPr txBox="1">
            <a:spLocks noChangeArrowheads="1"/>
          </p:cNvSpPr>
          <p:nvPr/>
        </p:nvSpPr>
        <p:spPr bwMode="auto">
          <a:xfrm>
            <a:off x="3203674" y="595536"/>
            <a:ext cx="338455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CONEXIONES CGA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22" name="il_fi" descr="http://smca.cimav.edu.mx/img/logo_cimav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23" name="Picture 26" descr="C:\WINDOWS\TEMP\~AUT0003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574675" y="1052736"/>
            <a:ext cx="8569325" cy="11763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algn="ctr" defTabSz="4095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400" b="1" i="1" dirty="0" smtClean="0">
                <a:solidFill>
                  <a:srgbClr val="000099"/>
                </a:solidFill>
                <a:latin typeface="Verdana" pitchFamily="34" charset="0"/>
              </a:rPr>
              <a:t>EL </a:t>
            </a: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DISPOSITIVO DE ALIVIO DE </a:t>
            </a:r>
            <a:endParaRPr lang="es-ES_tradnl" sz="2400" b="1" i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algn="ctr" defTabSz="4095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400" b="1" i="1" dirty="0" smtClean="0">
                <a:solidFill>
                  <a:srgbClr val="000099"/>
                </a:solidFill>
                <a:latin typeface="Verdana" pitchFamily="34" charset="0"/>
              </a:rPr>
              <a:t>PRESION</a:t>
            </a: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, NORMALMENTE FORMA PARTE DE LA VALVULA DEL CILINDRO.</a:t>
            </a:r>
          </a:p>
          <a:p>
            <a:pPr algn="ctr" defTabSz="4095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2430115"/>
            <a:ext cx="386715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436563" y="5733256"/>
            <a:ext cx="8615362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1600" dirty="0">
                <a:solidFill>
                  <a:srgbClr val="FF0000"/>
                </a:solidFill>
                <a:latin typeface="Verdana" pitchFamily="34" charset="0"/>
              </a:rPr>
              <a:t>¡ JAMAS QUITE O AJUSTE LOS DISPOSITIVOS DE ALIVIO DE PRESION!</a:t>
            </a:r>
          </a:p>
          <a:p>
            <a:pPr algn="ctr" eaLnBrk="0" hangingPunct="0">
              <a:defRPr/>
            </a:pPr>
            <a:r>
              <a:rPr lang="es-ES_tradnl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s-ES_tradnl" sz="2000" dirty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s-ES_tradnl" sz="1600" dirty="0">
                <a:solidFill>
                  <a:srgbClr val="000066"/>
                </a:solidFill>
                <a:latin typeface="Verdana" pitchFamily="34" charset="0"/>
              </a:rPr>
              <a:t>DICHA ACCION PUEDE CAUSARLE DAÑOS SERIOS.</a:t>
            </a:r>
            <a:endParaRPr lang="es-ES_tradnl" sz="16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2318990"/>
            <a:ext cx="40386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7" name="il_fi" descr="http://smca.cimav.edu.mx/img/logo_cima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8" name="Picture 26" descr="C:\WINDOWS\TEMP\~AUT000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2194892" y="1052736"/>
            <a:ext cx="59055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  DISPOSITIVOS DE SEGURIDAD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1907704" y="1628800"/>
            <a:ext cx="6264696" cy="28089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DISCO DE RUPTURA.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TAPON FUSIBLE METALICO.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DISPOSITIVO DE RELEVO DE PRESION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(VALVULA DE RELEVO).</a:t>
            </a:r>
            <a:endParaRPr lang="es-ES_tradnl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5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6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979712" y="836712"/>
            <a:ext cx="59055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  DISPOSITIVOS DE SEGURIDAD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33600"/>
            <a:ext cx="2808288" cy="3744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341438"/>
            <a:ext cx="33401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933825"/>
            <a:ext cx="3744913" cy="2808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7" name="il_fi" descr="http://smca.cimav.edu.mx/img/logo_cima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8" name="Picture 26" descr="C:\WINDOWS\TEMP\~AUT000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9" name="Rectangle 9"/>
          <p:cNvSpPr>
            <a:spLocks noChangeArrowheads="1"/>
          </p:cNvSpPr>
          <p:nvPr/>
        </p:nvSpPr>
        <p:spPr bwMode="auto">
          <a:xfrm>
            <a:off x="34925" y="1629172"/>
            <a:ext cx="4392613" cy="64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defTabSz="409575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s-ES_tradnl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 UNO O DE DOS ETAPAS</a:t>
            </a:r>
            <a:endParaRPr lang="es-ES_tradnl" sz="2200" b="1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2412330" y="1171600"/>
            <a:ext cx="467995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CONTROL DE LA PRESION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6629" name="Picture 11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84212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2987402" y="739552"/>
            <a:ext cx="295275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REGULADORES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7" name="il_fi" descr="http://smca.cimav.edu.mx/img/logo_cima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8" name="Picture 26" descr="C:\WINDOWS\TEMP\~AUT000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2195736" y="620688"/>
            <a:ext cx="547260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 dirty="0" smtClean="0">
                <a:solidFill>
                  <a:srgbClr val="000099"/>
                </a:solidFill>
                <a:latin typeface="Verdana" pitchFamily="34" charset="0"/>
              </a:rPr>
              <a:t>ALMACENAMIENTO </a:t>
            </a: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DE CILINDROS Y CONTENEDORES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49194" name="Rectangle 10"/>
          <p:cNvSpPr>
            <a:spLocks noChangeArrowheads="1"/>
          </p:cNvSpPr>
          <p:nvPr/>
        </p:nvSpPr>
        <p:spPr bwMode="auto">
          <a:xfrm>
            <a:off x="395288" y="1695450"/>
            <a:ext cx="8569325" cy="4686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ALMACENE LOS CILINDROS Y CONTENEDORES DE TAL MODO QUE NO CORRAN EL RIESGO DE CAERSE (CADENAS, ENTRELAZADOS).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endParaRPr lang="es-ES_tradnl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ALMACENE Y UTILICE LOS CONTENEDORES Y CILINDROS EN POSICION VERTICAL, ESPECIALMENTE AQUELLOS QUE CONTIENEN GAS LICUADO.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endParaRPr lang="es-ES_tradnl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ALMACENE LOS CILINDROS LEJOS DE LAS AREAS DE TRANSITO.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endParaRPr lang="es-ES_tradnl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NO LOS ALMACENE CERCA DE BORDES Y PLATAFORMAS.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endParaRPr lang="es-ES_tradnl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MANTENGA SIEMPRE CORRECTAMENTE AJUSTADO EL CAPUCHON MIENTRAS NO ESTE EN SERVICIO.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endParaRPr lang="es-ES_tradnl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NO LOS ALMACENE CERCA DE TABLEROS ELECTRICOS, FUENTES DE CALOR, NI EN LUGARES HUMEDOS.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5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6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2195736" y="404664"/>
            <a:ext cx="54006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 ALMACENAMIENTO DE </a:t>
            </a:r>
            <a:endParaRPr lang="es-ES_tradnl" sz="2400" b="1" i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2400" b="1" i="1" dirty="0" smtClean="0">
                <a:solidFill>
                  <a:srgbClr val="000099"/>
                </a:solidFill>
                <a:latin typeface="Verdana" pitchFamily="34" charset="0"/>
              </a:rPr>
              <a:t>CILINDROS; LA REGLA DEL 5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5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7" name="Picture 1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966320" cy="515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5508104" y="2348880"/>
            <a:ext cx="33123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 </a:t>
            </a:r>
            <a:r>
              <a:rPr lang="es-ES_tradnl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LOS CILINDROS DEBEN SER COLOCADOS SIEMPRE EN POSICION VERTICAL, EN  LOCALES VENTILADOS Y SECOS, PROTEGIDOS CONTRA LA LLUVIA, HUMEDAD, FRIO  O  CALOR EXCESIVOS, DEBIDAMENTE  SUJETADOS.</a:t>
            </a:r>
            <a:endParaRPr lang="es-MX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26" descr="C:\WINDOWS\TEMP\~AUT000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2195736" y="476672"/>
            <a:ext cx="54006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MOVIMIENTO  DE CILINDROS </a:t>
            </a:r>
            <a:endParaRPr lang="es-ES_tradnl" sz="2400" b="1" i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2400" b="1" i="1" dirty="0" smtClean="0">
                <a:solidFill>
                  <a:srgbClr val="000099"/>
                </a:solidFill>
                <a:latin typeface="Verdana" pitchFamily="34" charset="0"/>
              </a:rPr>
              <a:t>Y </a:t>
            </a: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CONTENEDORES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auto">
          <a:xfrm>
            <a:off x="403225" y="1700213"/>
            <a:ext cx="8416925" cy="4686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NO MUEVA UN CILINDRO SIN SU CAPUCHON, YA QUE EN CASO DE CAERSE, LA VALVULA SE ENCUENTRA SIN PROTECCION.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NO RUEDE NI UTILICE LOS CILINDROS O CONTENEDORES COMO RODILLOS.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PARA MOVER LOS CILINDROS UTILICE UN CARRO DE MANO, O RUEDELOS SOBRE SU BORDE INFERIOR.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NO LEVANTE LOS CILINDROS SUJETOS POR LA VALVULA NI POR EL CAPUCHON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VERIFIQUE ANTES DE MOVER EL CILINDRO, QUE LA VALVULA ESTE PERFECTAMENTE CERRADA.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UN CILINDRO CON PRESENCIA DE ARCO ELECTRICO HA SIDO DEBILITADO EN SU PARED Y PUEDE ROMPERSE DEBIDO A LA ENERGIA (PRESION) A QUE SE ENCUENTRA SUJETO.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5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6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86" name="Rectangle 30"/>
          <p:cNvSpPr>
            <a:spLocks noChangeArrowheads="1"/>
          </p:cNvSpPr>
          <p:nvPr/>
        </p:nvSpPr>
        <p:spPr bwMode="auto">
          <a:xfrm>
            <a:off x="758825" y="1628775"/>
            <a:ext cx="7773988" cy="4686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VERIFIQUE QUE LAS PARTES A CONECTAR ESTEN BIEN LIMPIAS. EVITE EL USO DE GRASAS Y LUBRICANTES.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endParaRPr lang="es-ES_tradnl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ASEGURESE QUE LAS PARTES A CONECTAR SEAN COMPATIBLES.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endParaRPr lang="es-ES_tradnl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UTILICE HERRAMIENTAS ADECUADAS. HAGA LA CONEXIÓN PRIMERO CON LA MANO.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endParaRPr lang="es-ES_tradnl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NO APRIETE EXCESIVAMENTE LAS CONEXIONES. PUEDE DAÑAR LAS CUERDAS O EL EMPAQUE, CUANDO ES REQUERIDO.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endParaRPr lang="es-ES_tradnl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NUNCA UTILICE CINTA SELLADORA, CINTA MASKING TAPE, CINTA ADHESIVA, DYUREX U OTRO TIPO DE CINTA PARA ROSCAS EN CONEXIONES DE GASES.</a:t>
            </a:r>
          </a:p>
        </p:txBody>
      </p:sp>
      <p:sp>
        <p:nvSpPr>
          <p:cNvPr id="29700" name="Text Box 31"/>
          <p:cNvSpPr txBox="1">
            <a:spLocks noChangeArrowheads="1"/>
          </p:cNvSpPr>
          <p:nvPr/>
        </p:nvSpPr>
        <p:spPr bwMode="auto">
          <a:xfrm>
            <a:off x="2195736" y="332656"/>
            <a:ext cx="54006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PARA REALIZAR CONEXIONES </a:t>
            </a:r>
            <a:endParaRPr lang="es-ES_tradnl" sz="2400" b="1" i="1" dirty="0" smtClean="0">
              <a:solidFill>
                <a:srgbClr val="000099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2400" b="1" i="1" dirty="0" smtClean="0">
                <a:solidFill>
                  <a:srgbClr val="000099"/>
                </a:solidFill>
                <a:latin typeface="Verdana" pitchFamily="34" charset="0"/>
              </a:rPr>
              <a:t>CORRECTAS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5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6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2627313" y="1341438"/>
            <a:ext cx="3673475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¿ QUÉ ES UN GAS ?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971550" y="1773238"/>
            <a:ext cx="7883525" cy="3816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 UN ESTADO DE LA MATERIA QUE SE PUEDE EXPANDIR INDEFINIDAMENTE Y QUE ADQUIERE LA FORMA DEL RECIPIENTE QUE LO CONTIENE, OCUPANDO TODO EL ESPACIO DISPONIBLE DE DICHO CONTENEDOR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LOS GASES REPRESENTAN UNO DE LOS 3 ESTADOS COMUNES DE LA MATERIA: SOLIDO, LIQUIDO Y GASEOSO.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5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6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7" descr="Manwit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19288"/>
            <a:ext cx="3683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60" name="Rectangle 8"/>
          <p:cNvSpPr>
            <a:spLocks noChangeArrowheads="1"/>
          </p:cNvSpPr>
          <p:nvPr/>
        </p:nvSpPr>
        <p:spPr bwMode="auto">
          <a:xfrm>
            <a:off x="3924300" y="2205038"/>
            <a:ext cx="5040313" cy="3989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>
              <a:lnSpc>
                <a:spcPct val="18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CASCO DE SEGURIDAD DIELECTRICO.</a:t>
            </a:r>
          </a:p>
          <a:p>
            <a:pPr algn="just">
              <a:lnSpc>
                <a:spcPct val="18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LENTES DE SEGURIDAD CON PROTECCION LATERAL</a:t>
            </a:r>
          </a:p>
          <a:p>
            <a:pPr algn="just">
              <a:lnSpc>
                <a:spcPct val="18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ZAPATOS DE SEGURIDAD CON CASQUILLO DE ACERO</a:t>
            </a:r>
          </a:p>
          <a:p>
            <a:pPr algn="just">
              <a:lnSpc>
                <a:spcPct val="18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FAJA TIPO PESISTA</a:t>
            </a:r>
          </a:p>
          <a:p>
            <a:pPr algn="just">
              <a:lnSpc>
                <a:spcPct val="18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s-ES_tradnl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GUANTES DE PIEL O CARNAZA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2267744" y="980728"/>
            <a:ext cx="657225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EQUIPO DE PROTECCION PERSONAL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6" name="il_fi" descr="http://smca.cimav.edu.mx/img/logo_cima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7" name="Picture 26" descr="C:\WINDOWS\TEMP\~AUT000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11"/>
          <p:cNvSpPr txBox="1">
            <a:spLocks noChangeArrowheads="1"/>
          </p:cNvSpPr>
          <p:nvPr/>
        </p:nvSpPr>
        <p:spPr bwMode="auto">
          <a:xfrm>
            <a:off x="3059113" y="2924175"/>
            <a:ext cx="309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000"/>
              <a:t>GRACIAS !!</a:t>
            </a:r>
            <a:endParaRPr lang="es-ES" sz="400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4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5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225129" y="1196975"/>
            <a:ext cx="5083175" cy="519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s-ES_tradnl" sz="2000" b="1" i="1" dirty="0">
                <a:solidFill>
                  <a:srgbClr val="000099"/>
                </a:solidFill>
                <a:latin typeface="Verdana" pitchFamily="34" charset="0"/>
              </a:rPr>
              <a:t>PROPIEDADES FUNDAMENTALES</a:t>
            </a:r>
            <a:endParaRPr lang="es-ES_tradnl" sz="15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611188" y="1916113"/>
            <a:ext cx="8208962" cy="3384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LOS GASES SON MUCHO MAS LIGEROS QUE LOS SOLIDOS Y QUE LOS LIQUIDOS.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LAS MOLECULAS DE LOS GASES SIEMPRE ESTAN EN MOVIMIENTO.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LAS FUGAS DE LOS GASES SE DISTRIBUIRÁN POR SI MISMOS EN EL AIRE EN UNA HABITACIÓN O ESPACIO CERRADO.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ALGUNOS GASES TIENEN OLOR Y OTROS NO.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 MAYORÍA DE LOS GASES SON INVISIBLES.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5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6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900113" y="1459632"/>
            <a:ext cx="784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COMPRIMIDOS,  LICUADOS Y CRIÓGENICOS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2843808" y="1023119"/>
            <a:ext cx="388843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TIPOS DE </a:t>
            </a:r>
            <a:r>
              <a:rPr lang="es-ES_tradnl" sz="2400" b="1" i="1" dirty="0" smtClean="0">
                <a:solidFill>
                  <a:srgbClr val="000099"/>
                </a:solidFill>
                <a:latin typeface="Verdana" pitchFamily="34" charset="0"/>
              </a:rPr>
              <a:t>GASES: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935038" y="1916113"/>
            <a:ext cx="8208962" cy="4281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lnSpc>
                <a:spcPct val="4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000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GASES COMPRIMIDOS NO LICUADOS</a:t>
            </a: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INDEPENDIENTEMENTE DE LA PRESION, PERMANECEN EN ESTADO GASEOSO DENTRO DEL CILINDRO O RECIPIENTE.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000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GASES LICUADOS</a:t>
            </a: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EL GAS ESTA EN ESTADO LIQUIDO Y COEXISTE EN EQUILIBRIO CON SU VAPOR.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000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GASES CRIOGENICOS LICUADOS</a:t>
            </a: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GASES QUE EXISTEN EN ESTADO LIQUIDO A MUY BAJAS TEMPERATURAS.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6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7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899592" y="1599183"/>
            <a:ext cx="698477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 smtClean="0">
                <a:solidFill>
                  <a:srgbClr val="000099"/>
                </a:solidFill>
                <a:latin typeface="Verdana" pitchFamily="34" charset="0"/>
              </a:rPr>
              <a:t>LA CALIDAD DE UN GAS DEPENDE DE:</a:t>
            </a:r>
            <a:endParaRPr lang="es-ES_tradnl" sz="2400" b="1" i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1439094" y="2204145"/>
            <a:ext cx="6229250" cy="32410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lnSpc>
                <a:spcPct val="4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CALIDAD DE LA MATERIA PRIMA</a:t>
            </a: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TRATAMIENTO DEL CILINDRO</a:t>
            </a:r>
            <a:r>
              <a:rPr lang="es-ES_tradnl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METODO DE LLENADO</a:t>
            </a:r>
          </a:p>
          <a:p>
            <a:pPr algn="just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CONTROL DE CALIDAD</a:t>
            </a:r>
          </a:p>
          <a:p>
            <a:pPr algn="just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EQUIPO RELACIONADO</a:t>
            </a:r>
          </a:p>
          <a:p>
            <a:pPr algn="just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CUIDADO EN USO DEL GAS</a:t>
            </a: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6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8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2555776" y="908720"/>
            <a:ext cx="460851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 dirty="0" smtClean="0">
                <a:solidFill>
                  <a:srgbClr val="000099"/>
                </a:solidFill>
                <a:latin typeface="Verdana" pitchFamily="34" charset="0"/>
              </a:rPr>
              <a:t>NO EXISTE GAS CON </a:t>
            </a:r>
          </a:p>
          <a:p>
            <a:pPr algn="ctr">
              <a:spcBef>
                <a:spcPct val="50000"/>
              </a:spcBef>
            </a:pPr>
            <a:r>
              <a:rPr lang="es-ES_tradnl" sz="2400" b="1" i="1" dirty="0" smtClean="0">
                <a:solidFill>
                  <a:srgbClr val="000099"/>
                </a:solidFill>
                <a:latin typeface="Verdana" pitchFamily="34" charset="0"/>
              </a:rPr>
              <a:t>PUREZA DEL 100 %</a:t>
            </a:r>
            <a:endParaRPr lang="es-ES_tradnl" sz="2400" b="1" i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683568" y="2132137"/>
            <a:ext cx="7992888" cy="36731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lnSpc>
                <a:spcPct val="4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 </a:t>
            </a:r>
            <a:r>
              <a:rPr lang="es-ES_tradnl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PUREZA MÍNIMA DE UN GAS  SE DEFINE CON EL MÁXIMO IMPUREZAS PERMITIDO.</a:t>
            </a:r>
            <a:endParaRPr lang="es-ES_tradnl" sz="20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s-ES_tradnl" sz="20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es-ES_tradnl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    	EJEMPLO: PUREZA MÍNIMA DE 98% ADMITE 	UN 2% DE IMPUREZAS. </a:t>
            </a:r>
          </a:p>
          <a:p>
            <a:pPr>
              <a:buFontTx/>
              <a:buNone/>
            </a:pPr>
            <a:endParaRPr lang="es-ES_tradnl" sz="20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es-ES_tradnl" sz="20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s-ES_tradnl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UNA </a:t>
            </a:r>
            <a:r>
              <a:rPr lang="es-ES_tradnl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OPERACIÓN INADECUADA PUEDE CONTAMINAR UN CILINDRO.</a:t>
            </a:r>
            <a:endParaRPr lang="es-ES_tradnl" sz="20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6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sp>
        <p:nvSpPr>
          <p:cNvPr id="7" name="6 Rectángulo redondeado">
            <a:hlinkClick r:id="rId3" action="ppaction://hlinkfile"/>
          </p:cNvPr>
          <p:cNvSpPr/>
          <p:nvPr/>
        </p:nvSpPr>
        <p:spPr>
          <a:xfrm>
            <a:off x="7380312" y="5229200"/>
            <a:ext cx="10081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26" descr="C:\WINDOWS\TEMP\~AUT000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2339752" y="836712"/>
            <a:ext cx="4753198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RIESGOS MAS COMUNES </a:t>
            </a:r>
          </a:p>
          <a:p>
            <a:pPr algn="ctr">
              <a:spcBef>
                <a:spcPct val="50000"/>
              </a:spcBef>
            </a:pPr>
            <a:r>
              <a:rPr lang="es-ES_tradnl" sz="2400" b="1" i="1" dirty="0">
                <a:solidFill>
                  <a:srgbClr val="000099"/>
                </a:solidFill>
                <a:latin typeface="Verdana" pitchFamily="34" charset="0"/>
              </a:rPr>
              <a:t>ASOCIADOS A LOS GASES</a:t>
            </a:r>
            <a:endParaRPr lang="es-ES_tradnl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1042988" y="2133600"/>
            <a:ext cx="3398837" cy="3529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es-ES_tradnl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ALTA PRESION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es-ES_tradnl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ASFIXIA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es-ES_tradnl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INFLAMABILIDAD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es-ES_tradnl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EXPLOSIVIDAD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4537075" y="2708275"/>
            <a:ext cx="4356100" cy="2471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  <a:defRPr/>
            </a:pPr>
            <a:r>
              <a:rPr lang="es-ES_tradnl"/>
              <a:t> </a:t>
            </a: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TOXICIDAD</a:t>
            </a:r>
            <a:endParaRPr lang="es-ES_tradn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230000"/>
              </a:lnSpc>
              <a:buFont typeface="Wingdings" pitchFamily="2" charset="2"/>
              <a:buChar char="Ø"/>
              <a:defRPr/>
            </a:pPr>
            <a:r>
              <a:rPr lang="es-ES_tradnl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CORROSION</a:t>
            </a:r>
          </a:p>
          <a:p>
            <a:pPr eaLnBrk="0" hangingPunct="0">
              <a:lnSpc>
                <a:spcPct val="230000"/>
              </a:lnSpc>
              <a:buFont typeface="Wingdings" pitchFamily="2" charset="2"/>
              <a:buChar char="Ø"/>
              <a:defRPr/>
            </a:pPr>
            <a:r>
              <a:rPr lang="es-ES_tradnl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OXIDACION</a:t>
            </a:r>
          </a:p>
          <a:p>
            <a:pPr eaLnBrk="0" hangingPunct="0">
              <a:lnSpc>
                <a:spcPct val="230000"/>
              </a:lnSpc>
              <a:buFont typeface="Wingdings" pitchFamily="2" charset="2"/>
              <a:buChar char="Ø"/>
              <a:defRPr/>
            </a:pPr>
            <a:r>
              <a:rPr lang="es-ES_tradnl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INFLAMABILIDAD ESPONTANEA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6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7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633413" y="1819275"/>
            <a:ext cx="24987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i="1" dirty="0">
                <a:latin typeface="Verdana" pitchFamily="34" charset="0"/>
              </a:rPr>
              <a:t>DEFINICION</a:t>
            </a:r>
            <a:endParaRPr lang="es-ES_tradnl" sz="2400" b="1" dirty="0">
              <a:latin typeface="Verdana" pitchFamily="34" charset="0"/>
            </a:endParaRP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2339753" y="1125538"/>
            <a:ext cx="5328592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i="1" u="sng" dirty="0">
                <a:solidFill>
                  <a:srgbClr val="000099"/>
                </a:solidFill>
                <a:latin typeface="Verdana" pitchFamily="34" charset="0"/>
              </a:rPr>
              <a:t>RECIPIENTES A PRESION</a:t>
            </a:r>
            <a:endParaRPr lang="es-ES_tradnl" sz="2400" b="1" i="1" u="sng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6666" name="Rectangle 10"/>
          <p:cNvSpPr>
            <a:spLocks noChangeArrowheads="1"/>
          </p:cNvSpPr>
          <p:nvPr/>
        </p:nvSpPr>
        <p:spPr bwMode="auto">
          <a:xfrm>
            <a:off x="201613" y="1844675"/>
            <a:ext cx="8763000" cy="3960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“TODO DISPOSITIVO CERRADO EN QUE EXISTEN LIQUIDOS, GASES O VACIO, QUE ESTE SOMETIDO A PRESIONES SUPERIORES O INFERIORES A LA PRESION ATMOSFERICA”.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s-ES_tradnl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NOTA : ESTA DEFINICION ES TOMADA DEL REGLAMENTO PARA LA INSPECCION DE GENERADORES DE VAPOR Y RECIPIENTES SUJETOS A PRESION DE LA </a:t>
            </a:r>
            <a:r>
              <a:rPr lang="es-ES_tradnl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S.T.y</a:t>
            </a:r>
            <a:r>
              <a:rPr lang="es-ES_tradnl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P.S.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956550" y="6381750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000" dirty="0" smtClean="0"/>
              <a:t>Abril 2012</a:t>
            </a:r>
            <a:endParaRPr lang="es-ES" sz="1000" dirty="0"/>
          </a:p>
        </p:txBody>
      </p:sp>
      <p:pic>
        <p:nvPicPr>
          <p:cNvPr id="16" name="il_fi" descr="http://smca.cimav.edu.mx/img/logo_cima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857" y="116632"/>
            <a:ext cx="1259631" cy="771296"/>
          </a:xfrm>
          <a:prstGeom prst="rect">
            <a:avLst/>
          </a:prstGeom>
          <a:noFill/>
        </p:spPr>
      </p:pic>
      <p:pic>
        <p:nvPicPr>
          <p:cNvPr id="17" name="Picture 26" descr="C:\WINDOWS\TEMP\~AUT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12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ntos digitales">
  <a:themeElements>
    <a:clrScheme name="Puntos digitales 6">
      <a:dk1>
        <a:srgbClr val="46532B"/>
      </a:dk1>
      <a:lt1>
        <a:srgbClr val="FFFFFF"/>
      </a:lt1>
      <a:dk2>
        <a:srgbClr val="4E5D31"/>
      </a:dk2>
      <a:lt2>
        <a:srgbClr val="FFFFCC"/>
      </a:lt2>
      <a:accent1>
        <a:srgbClr val="8F8C00"/>
      </a:accent1>
      <a:accent2>
        <a:srgbClr val="424F29"/>
      </a:accent2>
      <a:accent3>
        <a:srgbClr val="B2B6AD"/>
      </a:accent3>
      <a:accent4>
        <a:srgbClr val="DADADA"/>
      </a:accent4>
      <a:accent5>
        <a:srgbClr val="C6C5AA"/>
      </a:accent5>
      <a:accent6>
        <a:srgbClr val="3B4724"/>
      </a:accent6>
      <a:hlink>
        <a:srgbClr val="33CC33"/>
      </a:hlink>
      <a:folHlink>
        <a:srgbClr val="00A1B2"/>
      </a:folHlink>
    </a:clrScheme>
    <a:fontScheme name="Puntos digita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ntos digital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os digital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os digital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2512</TotalTime>
  <Words>1398</Words>
  <Application>Microsoft Office PowerPoint</Application>
  <PresentationFormat>Presentación en pantalla (4:3)</PresentationFormat>
  <Paragraphs>205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Puntos digitales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Company>PRAXAIR MEXICO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MEXEILP1</dc:creator>
  <cp:lastModifiedBy>BENJAMIN BLANCO BAUTISTA</cp:lastModifiedBy>
  <cp:revision>66</cp:revision>
  <dcterms:created xsi:type="dcterms:W3CDTF">2006-03-02T00:34:28Z</dcterms:created>
  <dcterms:modified xsi:type="dcterms:W3CDTF">2012-04-20T17:43:38Z</dcterms:modified>
</cp:coreProperties>
</file>