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3.xml" ContentType="application/vnd.openxmlformats-officedocument.drawingml.chart+xml"/>
  <Override PartName="/ppt/notesSlides/notesSlide3.xml" ContentType="application/vnd.openxmlformats-officedocument.presentationml.notesSlide+xml"/>
  <Override PartName="/ppt/charts/chart4.xml" ContentType="application/vnd.openxmlformats-officedocument.drawingml.chart+xml"/>
  <Override PartName="/ppt/notesSlides/notesSlide4.xml" ContentType="application/vnd.openxmlformats-officedocument.presentationml.notesSlide+xml"/>
  <Override PartName="/ppt/charts/chart5.xml" ContentType="application/vnd.openxmlformats-officedocument.drawingml.chart+xml"/>
  <Override PartName="/ppt/notesSlides/notesSlide5.xml" ContentType="application/vnd.openxmlformats-officedocument.presentationml.notesSlide+xml"/>
  <Override PartName="/ppt/charts/chart6.xml" ContentType="application/vnd.openxmlformats-officedocument.drawingml.chart+xml"/>
  <Override PartName="/ppt/notesSlides/notesSlide6.xml" ContentType="application/vnd.openxmlformats-officedocument.presentationml.notesSlide+xml"/>
  <Override PartName="/ppt/charts/chart7.xml" ContentType="application/vnd.openxmlformats-officedocument.drawingml.chart+xml"/>
  <Override PartName="/ppt/notesSlides/notesSlide7.xml" ContentType="application/vnd.openxmlformats-officedocument.presentationml.notesSlide+xml"/>
  <Override PartName="/ppt/charts/chart8.xml" ContentType="application/vnd.openxmlformats-officedocument.drawingml.chart+xml"/>
  <Override PartName="/ppt/notesSlides/notesSlide8.xml" ContentType="application/vnd.openxmlformats-officedocument.presentationml.notesSlide+xml"/>
  <Override PartName="/ppt/charts/chart9.xml" ContentType="application/vnd.openxmlformats-officedocument.drawingml.chart+xml"/>
  <Override PartName="/ppt/notesSlides/notesSlide9.xml" ContentType="application/vnd.openxmlformats-officedocument.presentationml.notesSlide+xml"/>
  <Override PartName="/ppt/charts/chart10.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282" r:id="rId2"/>
    <p:sldId id="256" r:id="rId3"/>
    <p:sldId id="257" r:id="rId4"/>
    <p:sldId id="281" r:id="rId5"/>
    <p:sldId id="258" r:id="rId6"/>
    <p:sldId id="259" r:id="rId7"/>
    <p:sldId id="260" r:id="rId8"/>
    <p:sldId id="261" r:id="rId9"/>
    <p:sldId id="262" r:id="rId10"/>
    <p:sldId id="263" r:id="rId11"/>
    <p:sldId id="264" r:id="rId12"/>
    <p:sldId id="265" r:id="rId13"/>
    <p:sldId id="269" r:id="rId14"/>
    <p:sldId id="266" r:id="rId15"/>
    <p:sldId id="267" r:id="rId16"/>
    <p:sldId id="270" r:id="rId17"/>
    <p:sldId id="271" r:id="rId18"/>
    <p:sldId id="273" r:id="rId19"/>
    <p:sldId id="272" r:id="rId20"/>
    <p:sldId id="274" r:id="rId21"/>
    <p:sldId id="275" r:id="rId22"/>
    <p:sldId id="276" r:id="rId23"/>
    <p:sldId id="283" r:id="rId24"/>
    <p:sldId id="300" r:id="rId25"/>
    <p:sldId id="284" r:id="rId26"/>
    <p:sldId id="285" r:id="rId27"/>
    <p:sldId id="286" r:id="rId28"/>
    <p:sldId id="287" r:id="rId29"/>
    <p:sldId id="288" r:id="rId30"/>
    <p:sldId id="289" r:id="rId31"/>
    <p:sldId id="290" r:id="rId32"/>
    <p:sldId id="291" r:id="rId33"/>
    <p:sldId id="292" r:id="rId34"/>
    <p:sldId id="293" r:id="rId35"/>
    <p:sldId id="294" r:id="rId36"/>
    <p:sldId id="295" r:id="rId37"/>
    <p:sldId id="296" r:id="rId38"/>
    <p:sldId id="297" r:id="rId39"/>
    <p:sldId id="298" r:id="rId40"/>
    <p:sldId id="299" r:id="rId41"/>
    <p:sldId id="278" r:id="rId42"/>
    <p:sldId id="279" r:id="rId43"/>
  </p:sldIdLst>
  <p:sldSz cx="9144000" cy="6858000" type="screen4x3"/>
  <p:notesSz cx="6858000" cy="9144000"/>
  <p:defaultTextStyle>
    <a:defPPr>
      <a:defRPr lang="es-ES"/>
    </a:defPPr>
    <a:lvl1pPr algn="l" rtl="0" fontAlgn="base">
      <a:spcBef>
        <a:spcPct val="0"/>
      </a:spcBef>
      <a:spcAft>
        <a:spcPct val="0"/>
      </a:spcAft>
      <a:defRPr u="sng" kern="1200">
        <a:solidFill>
          <a:schemeClr val="tx1"/>
        </a:solidFill>
        <a:latin typeface="Arial" charset="0"/>
        <a:ea typeface="+mn-ea"/>
        <a:cs typeface="+mn-cs"/>
      </a:defRPr>
    </a:lvl1pPr>
    <a:lvl2pPr marL="457200" algn="l" rtl="0" fontAlgn="base">
      <a:spcBef>
        <a:spcPct val="0"/>
      </a:spcBef>
      <a:spcAft>
        <a:spcPct val="0"/>
      </a:spcAft>
      <a:defRPr u="sng" kern="1200">
        <a:solidFill>
          <a:schemeClr val="tx1"/>
        </a:solidFill>
        <a:latin typeface="Arial" charset="0"/>
        <a:ea typeface="+mn-ea"/>
        <a:cs typeface="+mn-cs"/>
      </a:defRPr>
    </a:lvl2pPr>
    <a:lvl3pPr marL="914400" algn="l" rtl="0" fontAlgn="base">
      <a:spcBef>
        <a:spcPct val="0"/>
      </a:spcBef>
      <a:spcAft>
        <a:spcPct val="0"/>
      </a:spcAft>
      <a:defRPr u="sng" kern="1200">
        <a:solidFill>
          <a:schemeClr val="tx1"/>
        </a:solidFill>
        <a:latin typeface="Arial" charset="0"/>
        <a:ea typeface="+mn-ea"/>
        <a:cs typeface="+mn-cs"/>
      </a:defRPr>
    </a:lvl3pPr>
    <a:lvl4pPr marL="1371600" algn="l" rtl="0" fontAlgn="base">
      <a:spcBef>
        <a:spcPct val="0"/>
      </a:spcBef>
      <a:spcAft>
        <a:spcPct val="0"/>
      </a:spcAft>
      <a:defRPr u="sng" kern="1200">
        <a:solidFill>
          <a:schemeClr val="tx1"/>
        </a:solidFill>
        <a:latin typeface="Arial" charset="0"/>
        <a:ea typeface="+mn-ea"/>
        <a:cs typeface="+mn-cs"/>
      </a:defRPr>
    </a:lvl4pPr>
    <a:lvl5pPr marL="1828800" algn="l" rtl="0" fontAlgn="base">
      <a:spcBef>
        <a:spcPct val="0"/>
      </a:spcBef>
      <a:spcAft>
        <a:spcPct val="0"/>
      </a:spcAft>
      <a:defRPr u="sng" kern="1200">
        <a:solidFill>
          <a:schemeClr val="tx1"/>
        </a:solidFill>
        <a:latin typeface="Arial" charset="0"/>
        <a:ea typeface="+mn-ea"/>
        <a:cs typeface="+mn-cs"/>
      </a:defRPr>
    </a:lvl5pPr>
    <a:lvl6pPr marL="2286000" algn="l" defTabSz="914400" rtl="0" eaLnBrk="1" latinLnBrk="0" hangingPunct="1">
      <a:defRPr u="sng" kern="1200">
        <a:solidFill>
          <a:schemeClr val="tx1"/>
        </a:solidFill>
        <a:latin typeface="Arial" charset="0"/>
        <a:ea typeface="+mn-ea"/>
        <a:cs typeface="+mn-cs"/>
      </a:defRPr>
    </a:lvl6pPr>
    <a:lvl7pPr marL="2743200" algn="l" defTabSz="914400" rtl="0" eaLnBrk="1" latinLnBrk="0" hangingPunct="1">
      <a:defRPr u="sng" kern="1200">
        <a:solidFill>
          <a:schemeClr val="tx1"/>
        </a:solidFill>
        <a:latin typeface="Arial" charset="0"/>
        <a:ea typeface="+mn-ea"/>
        <a:cs typeface="+mn-cs"/>
      </a:defRPr>
    </a:lvl7pPr>
    <a:lvl8pPr marL="3200400" algn="l" defTabSz="914400" rtl="0" eaLnBrk="1" latinLnBrk="0" hangingPunct="1">
      <a:defRPr u="sng" kern="1200">
        <a:solidFill>
          <a:schemeClr val="tx1"/>
        </a:solidFill>
        <a:latin typeface="Arial" charset="0"/>
        <a:ea typeface="+mn-ea"/>
        <a:cs typeface="+mn-cs"/>
      </a:defRPr>
    </a:lvl8pPr>
    <a:lvl9pPr marL="3657600" algn="l" defTabSz="914400" rtl="0" eaLnBrk="1" latinLnBrk="0" hangingPunct="1">
      <a:defRPr u="sng"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AEA"/>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7448" autoAdjust="0"/>
    <p:restoredTop sz="96753" autoAdjust="0"/>
  </p:normalViewPr>
  <p:slideViewPr>
    <p:cSldViewPr>
      <p:cViewPr varScale="1">
        <p:scale>
          <a:sx n="111" d="100"/>
          <a:sy n="111" d="100"/>
        </p:scale>
        <p:origin x="-564"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496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bibiana.borja\Documents\VINCULACI&#211;N%202010\REVISIONES%20POR%20LA%20DIRECCI&#211;N-GR&#193;FICAS%202010.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cecilia.miranda\Dropbox\Cecilia%20Miranda\SGC\SONDEOS\Sondeos%202010\Concentrado%202010%20y%201er%20trim%20201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bibiana.borja\Documents\VINCULACI&#211;N%202011\REVISIONES%20X%20DIR%201ER,SEM.%202011.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cecilia.miranda\Dropbox\Cecilia%20Miranda\SGC\SONDEOS\Sondeos%202010\Concentrado%202010%20y%201er%20trim%202011.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cecilia.miranda\Dropbox\Cecilia%20Miranda\SGC\SONDEOS\Sondeos%202010\Concentrado%202010%20y%201er%20trim%202011.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cecilia.miranda\Dropbox\Cecilia%20Miranda\SGC\SONDEOS\Sondeos%202010\Concentrado%202010%20y%201er%20trim%202011.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cecilia.miranda\Dropbox\Cecilia%20Miranda\SGC\SONDEOS\Sondeos%202010\Concentrado%202010%20y%201er%20trim%202011.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cecilia.miranda\Dropbox\Cecilia%20Miranda\SGC\SONDEOS\Sondeos%202010\Concentrado%202010%20y%201er%20trim%202011.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cecilia.miranda\Dropbox\Cecilia%20Miranda\SGC\SONDEOS\Sondeos%202010\Concentrado%202010%20y%201er%20trim%202011.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cecilia.miranda\Dropbox\Cecilia%20Miranda\SGC\SONDEOS\Sondeos%202010\Concentrado%202010%20y%201er%20trim%20201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27"/>
    </mc:Choice>
    <mc:Fallback>
      <c:style val="27"/>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spPr>
            <a:solidFill>
              <a:schemeClr val="tx2">
                <a:lumMod val="75000"/>
              </a:schemeClr>
            </a:solidFill>
          </c:spPr>
          <c:invertIfNegative val="0"/>
          <c:dPt>
            <c:idx val="11"/>
            <c:invertIfNegative val="0"/>
            <c:bubble3D val="0"/>
            <c:spPr>
              <a:solidFill>
                <a:srgbClr val="E4FB0D"/>
              </a:solidFill>
            </c:spPr>
          </c:dPt>
          <c:dPt>
            <c:idx val="12"/>
            <c:invertIfNegative val="0"/>
            <c:bubble3D val="0"/>
            <c:spPr>
              <a:solidFill>
                <a:srgbClr val="C83A22"/>
              </a:solidFill>
            </c:spPr>
          </c:dPt>
          <c:dLbls>
            <c:dLbl>
              <c:idx val="0"/>
              <c:layout/>
              <c:showLegendKey val="0"/>
              <c:showVal val="1"/>
              <c:showCatName val="0"/>
              <c:showSerName val="0"/>
              <c:showPercent val="0"/>
              <c:showBubbleSize val="0"/>
            </c:dLbl>
            <c:dLbl>
              <c:idx val="1"/>
              <c:layout>
                <c:manualLayout>
                  <c:x val="4.2689434364994701E-3"/>
                  <c:y val="-1.8680677174547588E-2"/>
                </c:manualLayout>
              </c:layout>
              <c:showLegendKey val="0"/>
              <c:showVal val="1"/>
              <c:showCatName val="0"/>
              <c:showSerName val="0"/>
              <c:showPercent val="0"/>
              <c:showBubbleSize val="0"/>
            </c:dLbl>
            <c:dLbl>
              <c:idx val="2"/>
              <c:layout>
                <c:manualLayout>
                  <c:x val="4.2689434364994701E-3"/>
                  <c:y val="-1.6345592527729137E-2"/>
                </c:manualLayout>
              </c:layout>
              <c:showLegendKey val="0"/>
              <c:showVal val="1"/>
              <c:showCatName val="0"/>
              <c:showSerName val="0"/>
              <c:showPercent val="0"/>
              <c:showBubbleSize val="0"/>
            </c:dLbl>
            <c:dLbl>
              <c:idx val="3"/>
              <c:layout>
                <c:manualLayout>
                  <c:x val="4.2689434364994701E-3"/>
                  <c:y val="-2.3350846468184481E-3"/>
                </c:manualLayout>
              </c:layout>
              <c:showLegendKey val="0"/>
              <c:showVal val="1"/>
              <c:showCatName val="0"/>
              <c:showSerName val="0"/>
              <c:showPercent val="0"/>
              <c:showBubbleSize val="0"/>
            </c:dLbl>
            <c:dLbl>
              <c:idx val="4"/>
              <c:layout>
                <c:manualLayout>
                  <c:x val="4.2689434364994701E-3"/>
                  <c:y val="-4.6701692936368987E-3"/>
                </c:manualLayout>
              </c:layout>
              <c:showLegendKey val="0"/>
              <c:showVal val="1"/>
              <c:showCatName val="0"/>
              <c:showSerName val="0"/>
              <c:showPercent val="0"/>
              <c:showBubbleSize val="0"/>
            </c:dLbl>
            <c:dLbl>
              <c:idx val="5"/>
              <c:layout>
                <c:manualLayout>
                  <c:x val="2.8459622909996441E-3"/>
                  <c:y val="-7.0052539404553459E-3"/>
                </c:manualLayout>
              </c:layout>
              <c:showLegendKey val="0"/>
              <c:showVal val="1"/>
              <c:showCatName val="0"/>
              <c:showSerName val="0"/>
              <c:showPercent val="0"/>
              <c:showBubbleSize val="0"/>
            </c:dLbl>
            <c:dLbl>
              <c:idx val="6"/>
              <c:layout/>
              <c:showLegendKey val="0"/>
              <c:showVal val="1"/>
              <c:showCatName val="0"/>
              <c:showSerName val="0"/>
              <c:showPercent val="0"/>
              <c:showBubbleSize val="0"/>
            </c:dLbl>
            <c:dLbl>
              <c:idx val="7"/>
              <c:layout>
                <c:manualLayout>
                  <c:x val="0"/>
                  <c:y val="-1.6345592527729137E-2"/>
                </c:manualLayout>
              </c:layout>
              <c:showLegendKey val="0"/>
              <c:showVal val="1"/>
              <c:showCatName val="0"/>
              <c:showSerName val="0"/>
              <c:showPercent val="0"/>
              <c:showBubbleSize val="0"/>
            </c:dLbl>
            <c:dLbl>
              <c:idx val="8"/>
              <c:layout>
                <c:manualLayout>
                  <c:x val="4.2689434364994701E-3"/>
                  <c:y val="-7.0052539404553459E-3"/>
                </c:manualLayout>
              </c:layout>
              <c:showLegendKey val="0"/>
              <c:showVal val="1"/>
              <c:showCatName val="0"/>
              <c:showSerName val="0"/>
              <c:showPercent val="0"/>
              <c:showBubbleSize val="0"/>
            </c:dLbl>
            <c:dLbl>
              <c:idx val="9"/>
              <c:layout/>
              <c:showLegendKey val="0"/>
              <c:showVal val="1"/>
              <c:showCatName val="0"/>
              <c:showSerName val="0"/>
              <c:showPercent val="0"/>
              <c:showBubbleSize val="0"/>
            </c:dLbl>
            <c:dLbl>
              <c:idx val="10"/>
              <c:layout/>
              <c:showLegendKey val="0"/>
              <c:showVal val="1"/>
              <c:showCatName val="0"/>
              <c:showSerName val="0"/>
              <c:showPercent val="0"/>
              <c:showBubbleSize val="0"/>
            </c:dLbl>
            <c:dLbl>
              <c:idx val="11"/>
              <c:layout>
                <c:manualLayout>
                  <c:x val="4.2689434364994701E-3"/>
                  <c:y val="0.28254524226503203"/>
                </c:manualLayout>
              </c:layout>
              <c:spPr/>
              <c:txPr>
                <a:bodyPr rot="-5400000" vert="horz"/>
                <a:lstStyle/>
                <a:p>
                  <a:pPr>
                    <a:defRPr b="1"/>
                  </a:pPr>
                  <a:endParaRPr lang="es-MX"/>
                </a:p>
              </c:txPr>
              <c:showLegendKey val="0"/>
              <c:showVal val="1"/>
              <c:showCatName val="0"/>
              <c:showSerName val="0"/>
              <c:showPercent val="0"/>
              <c:showBubbleSize val="0"/>
            </c:dLbl>
            <c:dLbl>
              <c:idx val="12"/>
              <c:layout>
                <c:manualLayout>
                  <c:x val="4.2689434364994701E-3"/>
                  <c:y val="0.20315236427320488"/>
                </c:manualLayout>
              </c:layout>
              <c:spPr/>
              <c:txPr>
                <a:bodyPr rot="-5400000" vert="horz"/>
                <a:lstStyle/>
                <a:p>
                  <a:pPr>
                    <a:defRPr b="1"/>
                  </a:pPr>
                  <a:endParaRPr lang="es-MX"/>
                </a:p>
              </c:txPr>
              <c:showLegendKey val="0"/>
              <c:showVal val="1"/>
              <c:showCatName val="0"/>
              <c:showSerName val="0"/>
              <c:showPercent val="0"/>
              <c:showBubbleSize val="0"/>
            </c:dLbl>
            <c:txPr>
              <a:bodyPr rot="-5400000" vert="horz"/>
              <a:lstStyle/>
              <a:p>
                <a:pPr>
                  <a:defRPr/>
                </a:pPr>
                <a:endParaRPr lang="es-MX"/>
              </a:p>
            </c:txPr>
            <c:showLegendKey val="0"/>
            <c:showVal val="0"/>
            <c:showCatName val="0"/>
            <c:showSerName val="0"/>
            <c:showPercent val="0"/>
            <c:showBubbleSize val="0"/>
          </c:dLbls>
          <c:cat>
            <c:strRef>
              <c:f>Hoja2!$A$4:$A$16</c:f>
              <c:strCache>
                <c:ptCount val="13"/>
                <c:pt idx="0">
                  <c:v>Análisis Químicos   </c:v>
                </c:pt>
                <c:pt idx="1">
                  <c:v>Análisis Térmicos</c:v>
                </c:pt>
                <c:pt idx="2">
                  <c:v>Difracción de Rayos X</c:v>
                </c:pt>
                <c:pt idx="3">
                  <c:v>Metrología</c:v>
                </c:pt>
                <c:pt idx="4">
                  <c:v>Microscopía Electrónica de Barrido</c:v>
                </c:pt>
                <c:pt idx="5">
                  <c:v>Pruebas Mecánicas</c:v>
                </c:pt>
                <c:pt idx="6">
                  <c:v>Corrosión y Protección</c:v>
                </c:pt>
                <c:pt idx="7">
                  <c:v>Calidad del Agua</c:v>
                </c:pt>
                <c:pt idx="8">
                  <c:v>Calidad del Aire</c:v>
                </c:pt>
                <c:pt idx="9">
                  <c:v>Residuos</c:v>
                </c:pt>
                <c:pt idx="10">
                  <c:v>Espectrometría de Infrarrojo</c:v>
                </c:pt>
                <c:pt idx="11">
                  <c:v>TOTAL LABS. ACREDITADOS</c:v>
                </c:pt>
                <c:pt idx="12">
                  <c:v>Resto de Labs.</c:v>
                </c:pt>
              </c:strCache>
            </c:strRef>
          </c:cat>
          <c:val>
            <c:numRef>
              <c:f>Hoja2!$B$4:$B$16</c:f>
              <c:numCache>
                <c:formatCode>_-"$"* #,##0.00_-;\-"$"* #,##0.00_-;_-"$"* "-"??_-;_-@_-</c:formatCode>
                <c:ptCount val="13"/>
                <c:pt idx="0">
                  <c:v>720870.95000000007</c:v>
                </c:pt>
                <c:pt idx="1">
                  <c:v>165876.65</c:v>
                </c:pt>
                <c:pt idx="2">
                  <c:v>59340.04</c:v>
                </c:pt>
                <c:pt idx="3">
                  <c:v>714905.51</c:v>
                </c:pt>
                <c:pt idx="4">
                  <c:v>298065.95</c:v>
                </c:pt>
                <c:pt idx="5">
                  <c:v>653012.31000000017</c:v>
                </c:pt>
                <c:pt idx="6">
                  <c:v>902472.03</c:v>
                </c:pt>
                <c:pt idx="7">
                  <c:v>76752.31</c:v>
                </c:pt>
                <c:pt idx="8">
                  <c:v>671112.96000000008</c:v>
                </c:pt>
                <c:pt idx="9">
                  <c:v>654</c:v>
                </c:pt>
                <c:pt idx="10">
                  <c:v>257438.4</c:v>
                </c:pt>
                <c:pt idx="11">
                  <c:v>4520501.1099999994</c:v>
                </c:pt>
                <c:pt idx="12">
                  <c:v>3384422.5</c:v>
                </c:pt>
              </c:numCache>
            </c:numRef>
          </c:val>
        </c:ser>
        <c:dLbls>
          <c:showLegendKey val="0"/>
          <c:showVal val="0"/>
          <c:showCatName val="0"/>
          <c:showSerName val="0"/>
          <c:showPercent val="0"/>
          <c:showBubbleSize val="0"/>
        </c:dLbls>
        <c:gapWidth val="150"/>
        <c:shape val="cylinder"/>
        <c:axId val="62632320"/>
        <c:axId val="89527424"/>
        <c:axId val="0"/>
      </c:bar3DChart>
      <c:catAx>
        <c:axId val="62632320"/>
        <c:scaling>
          <c:orientation val="minMax"/>
        </c:scaling>
        <c:delete val="0"/>
        <c:axPos val="b"/>
        <c:majorTickMark val="out"/>
        <c:minorTickMark val="none"/>
        <c:tickLblPos val="nextTo"/>
        <c:crossAx val="89527424"/>
        <c:crosses val="autoZero"/>
        <c:auto val="1"/>
        <c:lblAlgn val="ctr"/>
        <c:lblOffset val="100"/>
        <c:noMultiLvlLbl val="0"/>
      </c:catAx>
      <c:valAx>
        <c:axId val="89527424"/>
        <c:scaling>
          <c:orientation val="minMax"/>
        </c:scaling>
        <c:delete val="1"/>
        <c:axPos val="l"/>
        <c:majorGridlines>
          <c:spPr>
            <a:ln>
              <a:solidFill>
                <a:schemeClr val="bg1"/>
              </a:solidFill>
            </a:ln>
          </c:spPr>
        </c:majorGridlines>
        <c:numFmt formatCode="_-&quot;$&quot;* #,##0.00_-;\-&quot;$&quot;* #,##0.00_-;_-&quot;$&quot;* &quot;-&quot;??_-;_-@_-" sourceLinked="1"/>
        <c:majorTickMark val="out"/>
        <c:minorTickMark val="none"/>
        <c:tickLblPos val="none"/>
        <c:crossAx val="62632320"/>
        <c:crosses val="autoZero"/>
        <c:crossBetween val="between"/>
      </c:valAx>
    </c:plotArea>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64"/>
      <c:rotY val="20"/>
      <c:depthPercent val="100"/>
      <c:rAngAx val="1"/>
    </c:view3D>
    <c:floor>
      <c:thickness val="0"/>
      <c:spPr>
        <a:solidFill>
          <a:srgbClr val="C0C0C0"/>
        </a:solidFill>
        <a:ln w="3175">
          <a:solidFill>
            <a:srgbClr val="000000"/>
          </a:solidFill>
          <a:prstDash val="solid"/>
        </a:ln>
      </c:spPr>
    </c:floor>
    <c:sideWall>
      <c:thickness val="0"/>
      <c:spPr>
        <a:solidFill>
          <a:srgbClr val="FFFFFF"/>
        </a:solidFill>
        <a:ln w="25400">
          <a:noFill/>
        </a:ln>
      </c:spPr>
    </c:sideWall>
    <c:backWall>
      <c:thickness val="0"/>
      <c:spPr>
        <a:solidFill>
          <a:srgbClr val="FFFFFF"/>
        </a:solidFill>
        <a:ln w="25400">
          <a:noFill/>
        </a:ln>
      </c:spPr>
    </c:backWall>
    <c:plotArea>
      <c:layout>
        <c:manualLayout>
          <c:layoutTarget val="inner"/>
          <c:xMode val="edge"/>
          <c:yMode val="edge"/>
          <c:x val="5.1054384017758053E-2"/>
          <c:y val="1.468189233278956E-2"/>
          <c:w val="0.93784683684794667"/>
          <c:h val="0.87275693311582514"/>
        </c:manualLayout>
      </c:layout>
      <c:bar3DChart>
        <c:barDir val="col"/>
        <c:grouping val="clustered"/>
        <c:varyColors val="0"/>
        <c:ser>
          <c:idx val="0"/>
          <c:order val="0"/>
          <c:tx>
            <c:strRef>
              <c:f>'Resumen Concentrado'!$C$2</c:f>
              <c:strCache>
                <c:ptCount val="1"/>
                <c:pt idx="0">
                  <c:v>1er Trim 2010</c:v>
                </c:pt>
              </c:strCache>
            </c:strRef>
          </c:tx>
          <c:spPr>
            <a:solidFill>
              <a:srgbClr val="00FF00"/>
            </a:solidFill>
            <a:ln w="12700">
              <a:solidFill>
                <a:srgbClr val="000000"/>
              </a:solidFill>
              <a:prstDash val="solid"/>
            </a:ln>
          </c:spPr>
          <c:invertIfNegative val="0"/>
          <c:dLbls>
            <c:dLbl>
              <c:idx val="0"/>
              <c:layout>
                <c:manualLayout>
                  <c:x val="2.4246724986235788E-2"/>
                  <c:y val="-4.9307180811207878E-2"/>
                </c:manualLayout>
              </c:layout>
              <c:showLegendKey val="0"/>
              <c:showVal val="1"/>
              <c:showCatName val="0"/>
              <c:showSerName val="0"/>
              <c:showPercent val="0"/>
              <c:showBubbleSize val="0"/>
            </c:dLbl>
            <c:spPr>
              <a:noFill/>
              <a:ln w="25400">
                <a:noFill/>
              </a:ln>
            </c:spPr>
            <c:txPr>
              <a:bodyPr/>
              <a:lstStyle/>
              <a:p>
                <a:pPr>
                  <a:defRPr sz="1000" b="0" i="0" u="none" strike="noStrike" baseline="0">
                    <a:solidFill>
                      <a:srgbClr val="000000"/>
                    </a:solidFill>
                    <a:latin typeface="Arial"/>
                    <a:ea typeface="Arial"/>
                    <a:cs typeface="Arial"/>
                  </a:defRPr>
                </a:pPr>
                <a:endParaRPr lang="es-MX"/>
              </a:p>
            </c:txPr>
            <c:showLegendKey val="0"/>
            <c:showVal val="1"/>
            <c:showCatName val="0"/>
            <c:showSerName val="0"/>
            <c:showPercent val="0"/>
            <c:showBubbleSize val="0"/>
            <c:showLeaderLines val="0"/>
          </c:dLbls>
          <c:cat>
            <c:strRef>
              <c:f>'Resumen Concentrado'!$B$22</c:f>
              <c:strCache>
                <c:ptCount val="1"/>
                <c:pt idx="0">
                  <c:v>Satisfacción promedio</c:v>
                </c:pt>
              </c:strCache>
            </c:strRef>
          </c:cat>
          <c:val>
            <c:numRef>
              <c:f>'Resumen Concentrado'!$C$22</c:f>
              <c:numCache>
                <c:formatCode>0.0</c:formatCode>
                <c:ptCount val="1"/>
                <c:pt idx="0">
                  <c:v>8.8571428571428665</c:v>
                </c:pt>
              </c:numCache>
            </c:numRef>
          </c:val>
        </c:ser>
        <c:ser>
          <c:idx val="1"/>
          <c:order val="1"/>
          <c:tx>
            <c:strRef>
              <c:f>'Resumen Concentrado'!$D$2</c:f>
              <c:strCache>
                <c:ptCount val="1"/>
                <c:pt idx="0">
                  <c:v>2do Trim 2010</c:v>
                </c:pt>
              </c:strCache>
            </c:strRef>
          </c:tx>
          <c:spPr>
            <a:solidFill>
              <a:srgbClr val="FF9900"/>
            </a:solidFill>
            <a:ln w="12700">
              <a:solidFill>
                <a:srgbClr val="000000"/>
              </a:solidFill>
              <a:prstDash val="solid"/>
            </a:ln>
          </c:spPr>
          <c:invertIfNegative val="0"/>
          <c:dLbls>
            <c:dLbl>
              <c:idx val="0"/>
              <c:layout>
                <c:manualLayout>
                  <c:x val="2.7641960959097673E-2"/>
                  <c:y val="-5.1546843757091496E-2"/>
                </c:manualLayout>
              </c:layout>
              <c:showLegendKey val="0"/>
              <c:showVal val="1"/>
              <c:showCatName val="0"/>
              <c:showSerName val="0"/>
              <c:showPercent val="0"/>
              <c:showBubbleSize val="0"/>
            </c:dLbl>
            <c:spPr>
              <a:noFill/>
              <a:ln w="25400">
                <a:noFill/>
              </a:ln>
            </c:spPr>
            <c:txPr>
              <a:bodyPr/>
              <a:lstStyle/>
              <a:p>
                <a:pPr>
                  <a:defRPr sz="1000" b="0" i="0" u="none" strike="noStrike" baseline="0">
                    <a:solidFill>
                      <a:srgbClr val="000000"/>
                    </a:solidFill>
                    <a:latin typeface="Arial"/>
                    <a:ea typeface="Arial"/>
                    <a:cs typeface="Arial"/>
                  </a:defRPr>
                </a:pPr>
                <a:endParaRPr lang="es-MX"/>
              </a:p>
            </c:txPr>
            <c:showLegendKey val="0"/>
            <c:showVal val="1"/>
            <c:showCatName val="0"/>
            <c:showSerName val="0"/>
            <c:showPercent val="0"/>
            <c:showBubbleSize val="0"/>
            <c:showLeaderLines val="0"/>
          </c:dLbls>
          <c:cat>
            <c:strRef>
              <c:f>'Resumen Concentrado'!$B$22</c:f>
              <c:strCache>
                <c:ptCount val="1"/>
                <c:pt idx="0">
                  <c:v>Satisfacción promedio</c:v>
                </c:pt>
              </c:strCache>
            </c:strRef>
          </c:cat>
          <c:val>
            <c:numRef>
              <c:f>'Resumen Concentrado'!$D$22</c:f>
              <c:numCache>
                <c:formatCode>0.0</c:formatCode>
                <c:ptCount val="1"/>
                <c:pt idx="0">
                  <c:v>9.2941176470588136</c:v>
                </c:pt>
              </c:numCache>
            </c:numRef>
          </c:val>
        </c:ser>
        <c:ser>
          <c:idx val="2"/>
          <c:order val="2"/>
          <c:tx>
            <c:strRef>
              <c:f>'Resumen Concentrado'!$E$2</c:f>
              <c:strCache>
                <c:ptCount val="1"/>
                <c:pt idx="0">
                  <c:v>3er Trim 2010</c:v>
                </c:pt>
              </c:strCache>
            </c:strRef>
          </c:tx>
          <c:spPr>
            <a:solidFill>
              <a:srgbClr val="0000FF"/>
            </a:solidFill>
            <a:ln w="12700">
              <a:solidFill>
                <a:srgbClr val="000000"/>
              </a:solidFill>
              <a:prstDash val="solid"/>
            </a:ln>
          </c:spPr>
          <c:invertIfNegative val="0"/>
          <c:dLbls>
            <c:dLbl>
              <c:idx val="0"/>
              <c:layout>
                <c:manualLayout>
                  <c:x val="2.7707679714286712E-2"/>
                  <c:y val="-5.8174204570268846E-2"/>
                </c:manualLayout>
              </c:layout>
              <c:showLegendKey val="0"/>
              <c:showVal val="1"/>
              <c:showCatName val="0"/>
              <c:showSerName val="0"/>
              <c:showPercent val="0"/>
              <c:showBubbleSize val="0"/>
            </c:dLbl>
            <c:spPr>
              <a:noFill/>
              <a:ln w="25400">
                <a:noFill/>
              </a:ln>
            </c:spPr>
            <c:txPr>
              <a:bodyPr/>
              <a:lstStyle/>
              <a:p>
                <a:pPr>
                  <a:defRPr sz="1000" b="0" i="0" u="none" strike="noStrike" baseline="0">
                    <a:solidFill>
                      <a:srgbClr val="000000"/>
                    </a:solidFill>
                    <a:latin typeface="Arial"/>
                    <a:ea typeface="Arial"/>
                    <a:cs typeface="Arial"/>
                  </a:defRPr>
                </a:pPr>
                <a:endParaRPr lang="es-MX"/>
              </a:p>
            </c:txPr>
            <c:showLegendKey val="0"/>
            <c:showVal val="1"/>
            <c:showCatName val="0"/>
            <c:showSerName val="0"/>
            <c:showPercent val="0"/>
            <c:showBubbleSize val="0"/>
            <c:showLeaderLines val="0"/>
          </c:dLbls>
          <c:cat>
            <c:strRef>
              <c:f>'Resumen Concentrado'!$B$22</c:f>
              <c:strCache>
                <c:ptCount val="1"/>
                <c:pt idx="0">
                  <c:v>Satisfacción promedio</c:v>
                </c:pt>
              </c:strCache>
            </c:strRef>
          </c:cat>
          <c:val>
            <c:numRef>
              <c:f>'Resumen Concentrado'!$E$22</c:f>
              <c:numCache>
                <c:formatCode>0.0</c:formatCode>
                <c:ptCount val="1"/>
                <c:pt idx="0">
                  <c:v>9.2222222222222214</c:v>
                </c:pt>
              </c:numCache>
            </c:numRef>
          </c:val>
        </c:ser>
        <c:ser>
          <c:idx val="3"/>
          <c:order val="3"/>
          <c:tx>
            <c:strRef>
              <c:f>'Resumen Concentrado'!$F$2</c:f>
              <c:strCache>
                <c:ptCount val="1"/>
                <c:pt idx="0">
                  <c:v>4to Trim 2010</c:v>
                </c:pt>
              </c:strCache>
            </c:strRef>
          </c:tx>
          <c:spPr>
            <a:solidFill>
              <a:srgbClr val="FF0000"/>
            </a:solidFill>
            <a:ln w="12700">
              <a:solidFill>
                <a:srgbClr val="000000"/>
              </a:solidFill>
              <a:prstDash val="solid"/>
            </a:ln>
          </c:spPr>
          <c:invertIfNegative val="0"/>
          <c:dLbls>
            <c:dLbl>
              <c:idx val="0"/>
              <c:layout>
                <c:manualLayout>
                  <c:x val="2.6663520556046032E-2"/>
                  <c:y val="-5.1804943631638171E-2"/>
                </c:manualLayout>
              </c:layout>
              <c:showLegendKey val="0"/>
              <c:showVal val="1"/>
              <c:showCatName val="0"/>
              <c:showSerName val="0"/>
              <c:showPercent val="0"/>
              <c:showBubbleSize val="0"/>
            </c:dLbl>
            <c:spPr>
              <a:noFill/>
              <a:ln w="25400">
                <a:noFill/>
              </a:ln>
            </c:spPr>
            <c:txPr>
              <a:bodyPr/>
              <a:lstStyle/>
              <a:p>
                <a:pPr>
                  <a:defRPr sz="1000" b="0" i="0" u="none" strike="noStrike" baseline="0">
                    <a:solidFill>
                      <a:srgbClr val="000000"/>
                    </a:solidFill>
                    <a:latin typeface="Arial"/>
                    <a:ea typeface="Arial"/>
                    <a:cs typeface="Arial"/>
                  </a:defRPr>
                </a:pPr>
                <a:endParaRPr lang="es-MX"/>
              </a:p>
            </c:txPr>
            <c:showLegendKey val="0"/>
            <c:showVal val="1"/>
            <c:showCatName val="0"/>
            <c:showSerName val="0"/>
            <c:showPercent val="0"/>
            <c:showBubbleSize val="0"/>
            <c:showLeaderLines val="0"/>
          </c:dLbls>
          <c:cat>
            <c:strRef>
              <c:f>'Resumen Concentrado'!$B$22</c:f>
              <c:strCache>
                <c:ptCount val="1"/>
                <c:pt idx="0">
                  <c:v>Satisfacción promedio</c:v>
                </c:pt>
              </c:strCache>
            </c:strRef>
          </c:cat>
          <c:val>
            <c:numRef>
              <c:f>'Resumen Concentrado'!$F$22</c:f>
              <c:numCache>
                <c:formatCode>0.0</c:formatCode>
                <c:ptCount val="1"/>
                <c:pt idx="0">
                  <c:v>9.3157894736842248</c:v>
                </c:pt>
              </c:numCache>
            </c:numRef>
          </c:val>
        </c:ser>
        <c:ser>
          <c:idx val="4"/>
          <c:order val="4"/>
          <c:tx>
            <c:strRef>
              <c:f>'Resumen Concentrado'!$G$2</c:f>
              <c:strCache>
                <c:ptCount val="1"/>
                <c:pt idx="0">
                  <c:v>1er Trim 2011</c:v>
                </c:pt>
              </c:strCache>
            </c:strRef>
          </c:tx>
          <c:spPr>
            <a:solidFill>
              <a:srgbClr val="FF33CC"/>
            </a:solidFill>
          </c:spPr>
          <c:invertIfNegative val="0"/>
          <c:dLbls>
            <c:dLbl>
              <c:idx val="0"/>
              <c:layout>
                <c:manualLayout>
                  <c:x val="7.399186089530157E-3"/>
                  <c:y val="-4.5676998368678626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'Resumen Concentrado'!$B$22</c:f>
              <c:strCache>
                <c:ptCount val="1"/>
                <c:pt idx="0">
                  <c:v>Satisfacción promedio</c:v>
                </c:pt>
              </c:strCache>
            </c:strRef>
          </c:cat>
          <c:val>
            <c:numRef>
              <c:f>'Resumen Concentrado'!$G$22</c:f>
              <c:numCache>
                <c:formatCode>0.0</c:formatCode>
                <c:ptCount val="1"/>
                <c:pt idx="0">
                  <c:v>9.2631578947368425</c:v>
                </c:pt>
              </c:numCache>
            </c:numRef>
          </c:val>
        </c:ser>
        <c:dLbls>
          <c:showLegendKey val="0"/>
          <c:showVal val="1"/>
          <c:showCatName val="0"/>
          <c:showSerName val="0"/>
          <c:showPercent val="0"/>
          <c:showBubbleSize val="0"/>
        </c:dLbls>
        <c:gapWidth val="150"/>
        <c:shape val="cylinder"/>
        <c:axId val="89438464"/>
        <c:axId val="89456640"/>
        <c:axId val="0"/>
      </c:bar3DChart>
      <c:catAx>
        <c:axId val="89438464"/>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s-MX"/>
          </a:p>
        </c:txPr>
        <c:crossAx val="89456640"/>
        <c:crossesAt val="8"/>
        <c:auto val="1"/>
        <c:lblAlgn val="ctr"/>
        <c:lblOffset val="100"/>
        <c:tickLblSkip val="1"/>
        <c:tickMarkSkip val="1"/>
        <c:noMultiLvlLbl val="0"/>
      </c:catAx>
      <c:valAx>
        <c:axId val="89456640"/>
        <c:scaling>
          <c:orientation val="minMax"/>
          <c:max val="10"/>
          <c:min val="8"/>
        </c:scaling>
        <c:delete val="0"/>
        <c:axPos val="l"/>
        <c:numFmt formatCode="0.0" sourceLinked="1"/>
        <c:majorTickMark val="out"/>
        <c:minorTickMark val="none"/>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s-MX"/>
          </a:p>
        </c:txPr>
        <c:crossAx val="89438464"/>
        <c:crosses val="autoZero"/>
        <c:crossBetween val="between"/>
        <c:majorUnit val="0.5"/>
        <c:minorUnit val="0.5"/>
      </c:valAx>
      <c:spPr>
        <a:noFill/>
        <a:ln w="25400">
          <a:noFill/>
        </a:ln>
      </c:spPr>
    </c:plotArea>
    <c:legend>
      <c:legendPos val="b"/>
      <c:layout>
        <c:manualLayout>
          <c:xMode val="edge"/>
          <c:yMode val="edge"/>
          <c:x val="0.28190899001109881"/>
          <c:y val="0.9559543230016313"/>
          <c:w val="0.59329598783503856"/>
          <c:h val="3.5186874071409954E-2"/>
        </c:manualLayout>
      </c:layout>
      <c:overlay val="0"/>
      <c:spPr>
        <a:solidFill>
          <a:srgbClr val="FFFFFF"/>
        </a:solidFill>
        <a:ln w="3175">
          <a:solidFill>
            <a:srgbClr val="000000"/>
          </a:solidFill>
          <a:prstDash val="solid"/>
        </a:ln>
      </c:spPr>
      <c:txPr>
        <a:bodyPr/>
        <a:lstStyle/>
        <a:p>
          <a:pPr>
            <a:defRPr sz="920" b="0" i="0" u="none" strike="noStrike" baseline="0">
              <a:solidFill>
                <a:srgbClr val="000000"/>
              </a:solidFill>
              <a:latin typeface="Arial"/>
              <a:ea typeface="Arial"/>
              <a:cs typeface="Arial"/>
            </a:defRPr>
          </a:pPr>
          <a:endParaRPr lang="es-MX"/>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s-MX"/>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27"/>
    </mc:Choice>
    <mc:Fallback>
      <c:style val="27"/>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spPr>
            <a:solidFill>
              <a:schemeClr val="accent1">
                <a:lumMod val="75000"/>
              </a:schemeClr>
            </a:solidFill>
          </c:spPr>
          <c:invertIfNegative val="0"/>
          <c:dPt>
            <c:idx val="11"/>
            <c:invertIfNegative val="0"/>
            <c:bubble3D val="0"/>
            <c:spPr>
              <a:solidFill>
                <a:srgbClr val="FFFF00"/>
              </a:solidFill>
            </c:spPr>
          </c:dPt>
          <c:dPt>
            <c:idx val="12"/>
            <c:invertIfNegative val="0"/>
            <c:bubble3D val="0"/>
            <c:spPr>
              <a:solidFill>
                <a:schemeClr val="accent5">
                  <a:lumMod val="60000"/>
                  <a:lumOff val="40000"/>
                </a:schemeClr>
              </a:solidFill>
            </c:spPr>
          </c:dPt>
          <c:dLbls>
            <c:dLbl>
              <c:idx val="0"/>
              <c:layout>
                <c:manualLayout>
                  <c:x val="-1.3472498637528127E-17"/>
                  <c:y val="-1.9909396568921201E-2"/>
                </c:manualLayout>
              </c:layout>
              <c:showLegendKey val="0"/>
              <c:showVal val="1"/>
              <c:showCatName val="0"/>
              <c:showSerName val="0"/>
              <c:showPercent val="0"/>
              <c:showBubbleSize val="0"/>
            </c:dLbl>
            <c:dLbl>
              <c:idx val="1"/>
              <c:layout>
                <c:manualLayout>
                  <c:x val="4.4092323075213911E-3"/>
                  <c:y val="-2.2398071140036339E-2"/>
                </c:manualLayout>
              </c:layout>
              <c:showLegendKey val="0"/>
              <c:showVal val="1"/>
              <c:showCatName val="0"/>
              <c:showSerName val="0"/>
              <c:showPercent val="0"/>
              <c:showBubbleSize val="0"/>
            </c:dLbl>
            <c:dLbl>
              <c:idx val="2"/>
              <c:layout>
                <c:manualLayout>
                  <c:x val="2.9394882050142309E-3"/>
                  <c:y val="-2.2398071140036339E-2"/>
                </c:manualLayout>
              </c:layout>
              <c:showLegendKey val="0"/>
              <c:showVal val="1"/>
              <c:showCatName val="0"/>
              <c:showSerName val="0"/>
              <c:showPercent val="0"/>
              <c:showBubbleSize val="0"/>
            </c:dLbl>
            <c:dLbl>
              <c:idx val="3"/>
              <c:layout>
                <c:manualLayout>
                  <c:x val="7.3487205125356472E-3"/>
                  <c:y val="-2.2398071140036339E-2"/>
                </c:manualLayout>
              </c:layout>
              <c:showLegendKey val="0"/>
              <c:showVal val="1"/>
              <c:showCatName val="0"/>
              <c:showSerName val="0"/>
              <c:showPercent val="0"/>
              <c:showBubbleSize val="0"/>
            </c:dLbl>
            <c:dLbl>
              <c:idx val="4"/>
              <c:layout>
                <c:manualLayout>
                  <c:x val="5.8789764100285174E-3"/>
                  <c:y val="-1.7420721997806053E-2"/>
                </c:manualLayout>
              </c:layout>
              <c:showLegendKey val="0"/>
              <c:showVal val="1"/>
              <c:showCatName val="0"/>
              <c:showSerName val="0"/>
              <c:showPercent val="0"/>
              <c:showBubbleSize val="0"/>
            </c:dLbl>
            <c:dLbl>
              <c:idx val="5"/>
              <c:layout>
                <c:manualLayout>
                  <c:x val="1.0288208717549955E-2"/>
                  <c:y val="-9.9546982844606023E-3"/>
                </c:manualLayout>
              </c:layout>
              <c:showLegendKey val="0"/>
              <c:showVal val="1"/>
              <c:showCatName val="0"/>
              <c:showSerName val="0"/>
              <c:showPercent val="0"/>
              <c:showBubbleSize val="0"/>
            </c:dLbl>
            <c:dLbl>
              <c:idx val="6"/>
              <c:layout>
                <c:manualLayout>
                  <c:x val="5.8789764100285174E-3"/>
                  <c:y val="-2.4886745711151508E-2"/>
                </c:manualLayout>
              </c:layout>
              <c:showLegendKey val="0"/>
              <c:showVal val="1"/>
              <c:showCatName val="0"/>
              <c:showSerName val="0"/>
              <c:showPercent val="0"/>
              <c:showBubbleSize val="0"/>
            </c:dLbl>
            <c:dLbl>
              <c:idx val="7"/>
              <c:layout>
                <c:manualLayout>
                  <c:x val="1.0288208717549902E-2"/>
                  <c:y val="-1.9909396568921201E-2"/>
                </c:manualLayout>
              </c:layout>
              <c:showLegendKey val="0"/>
              <c:showVal val="1"/>
              <c:showCatName val="0"/>
              <c:showSerName val="0"/>
              <c:showPercent val="0"/>
              <c:showBubbleSize val="0"/>
            </c:dLbl>
            <c:dLbl>
              <c:idx val="8"/>
              <c:layout>
                <c:manualLayout>
                  <c:x val="4.4092323075213911E-3"/>
                  <c:y val="-1.7420721997806053E-2"/>
                </c:manualLayout>
              </c:layout>
              <c:showLegendKey val="0"/>
              <c:showVal val="1"/>
              <c:showCatName val="0"/>
              <c:showSerName val="0"/>
              <c:showPercent val="0"/>
              <c:showBubbleSize val="0"/>
            </c:dLbl>
            <c:dLbl>
              <c:idx val="9"/>
              <c:layout>
                <c:manualLayout>
                  <c:x val="8.8184646150427787E-3"/>
                  <c:y val="-1.4932047426690895E-2"/>
                </c:manualLayout>
              </c:layout>
              <c:showLegendKey val="0"/>
              <c:showVal val="1"/>
              <c:showCatName val="0"/>
              <c:showSerName val="0"/>
              <c:showPercent val="0"/>
              <c:showBubbleSize val="0"/>
            </c:dLbl>
            <c:dLbl>
              <c:idx val="10"/>
              <c:layout>
                <c:manualLayout>
                  <c:x val="8.8184646150426746E-3"/>
                  <c:y val="-1.4932047426690895E-2"/>
                </c:manualLayout>
              </c:layout>
              <c:showLegendKey val="0"/>
              <c:showVal val="1"/>
              <c:showCatName val="0"/>
              <c:showSerName val="0"/>
              <c:showPercent val="0"/>
              <c:showBubbleSize val="0"/>
            </c:dLbl>
            <c:dLbl>
              <c:idx val="11"/>
              <c:layout>
                <c:manualLayout>
                  <c:x val="1.6362829385366524E-3"/>
                  <c:y val="0.29917550058892817"/>
                </c:manualLayout>
              </c:layout>
              <c:spPr/>
              <c:txPr>
                <a:bodyPr rot="-5400000" vert="horz"/>
                <a:lstStyle/>
                <a:p>
                  <a:pPr>
                    <a:defRPr b="1"/>
                  </a:pPr>
                  <a:endParaRPr lang="es-MX"/>
                </a:p>
              </c:txPr>
              <c:showLegendKey val="0"/>
              <c:showVal val="1"/>
              <c:showCatName val="0"/>
              <c:showSerName val="0"/>
              <c:showPercent val="0"/>
              <c:showBubbleSize val="0"/>
            </c:dLbl>
            <c:dLbl>
              <c:idx val="12"/>
              <c:layout>
                <c:manualLayout>
                  <c:x val="2.7835768963117638E-3"/>
                  <c:y val="0.16961130742049488"/>
                </c:manualLayout>
              </c:layout>
              <c:spPr/>
              <c:txPr>
                <a:bodyPr rot="-5400000" vert="horz"/>
                <a:lstStyle/>
                <a:p>
                  <a:pPr>
                    <a:defRPr b="1"/>
                  </a:pPr>
                  <a:endParaRPr lang="es-MX"/>
                </a:p>
              </c:txPr>
              <c:showLegendKey val="0"/>
              <c:showVal val="1"/>
              <c:showCatName val="0"/>
              <c:showSerName val="0"/>
              <c:showPercent val="0"/>
              <c:showBubbleSize val="0"/>
            </c:dLbl>
            <c:txPr>
              <a:bodyPr rot="-5400000" vert="horz"/>
              <a:lstStyle/>
              <a:p>
                <a:pPr>
                  <a:defRPr/>
                </a:pPr>
                <a:endParaRPr lang="es-MX"/>
              </a:p>
            </c:txPr>
            <c:showLegendKey val="0"/>
            <c:showVal val="0"/>
            <c:showCatName val="0"/>
            <c:showSerName val="0"/>
            <c:showPercent val="0"/>
            <c:showBubbleSize val="0"/>
          </c:dLbls>
          <c:cat>
            <c:strRef>
              <c:f>Hoja2!$A$5:$A$17</c:f>
              <c:strCache>
                <c:ptCount val="13"/>
                <c:pt idx="0">
                  <c:v>Análisis Químicos</c:v>
                </c:pt>
                <c:pt idx="1">
                  <c:v>Análisis Térmicos</c:v>
                </c:pt>
                <c:pt idx="2">
                  <c:v>Difracción de Rayos X</c:v>
                </c:pt>
                <c:pt idx="3">
                  <c:v>Metrología</c:v>
                </c:pt>
                <c:pt idx="4">
                  <c:v>Microscopía Electrónica de Barrido</c:v>
                </c:pt>
                <c:pt idx="5">
                  <c:v>Pruebas Mecánicas</c:v>
                </c:pt>
                <c:pt idx="6">
                  <c:v>Corrosión y Protección</c:v>
                </c:pt>
                <c:pt idx="7">
                  <c:v>Calidad del Agua</c:v>
                </c:pt>
                <c:pt idx="8">
                  <c:v>Calidad del Aire</c:v>
                </c:pt>
                <c:pt idx="9">
                  <c:v>Residuos</c:v>
                </c:pt>
                <c:pt idx="10">
                  <c:v>Espectrometría de Infrarrojo</c:v>
                </c:pt>
                <c:pt idx="11">
                  <c:v>Total Labs. Acred. / Cert.</c:v>
                </c:pt>
                <c:pt idx="12">
                  <c:v>Resto de Labs.</c:v>
                </c:pt>
              </c:strCache>
            </c:strRef>
          </c:cat>
          <c:val>
            <c:numRef>
              <c:f>Hoja2!$B$5:$B$17</c:f>
              <c:numCache>
                <c:formatCode>_-"$"* #,##0.00_-;\-"$"* #,##0.00_-;_-"$"* "-"??_-;_-@_-</c:formatCode>
                <c:ptCount val="13"/>
                <c:pt idx="0">
                  <c:v>320333.57999999996</c:v>
                </c:pt>
                <c:pt idx="1">
                  <c:v>52652</c:v>
                </c:pt>
                <c:pt idx="2">
                  <c:v>44127</c:v>
                </c:pt>
                <c:pt idx="3">
                  <c:v>367364.51</c:v>
                </c:pt>
                <c:pt idx="4">
                  <c:v>158085.13</c:v>
                </c:pt>
                <c:pt idx="5">
                  <c:v>95605</c:v>
                </c:pt>
                <c:pt idx="6">
                  <c:v>702407.44000000018</c:v>
                </c:pt>
                <c:pt idx="7">
                  <c:v>54794.119999999995</c:v>
                </c:pt>
                <c:pt idx="8">
                  <c:v>220330.47999999998</c:v>
                </c:pt>
                <c:pt idx="9">
                  <c:v>19718.3</c:v>
                </c:pt>
                <c:pt idx="10">
                  <c:v>81162.3</c:v>
                </c:pt>
                <c:pt idx="11">
                  <c:v>2116579.86</c:v>
                </c:pt>
                <c:pt idx="12" formatCode="&quot;$&quot;#,##0.00">
                  <c:v>1543946.3400000003</c:v>
                </c:pt>
              </c:numCache>
            </c:numRef>
          </c:val>
        </c:ser>
        <c:dLbls>
          <c:showLegendKey val="0"/>
          <c:showVal val="0"/>
          <c:showCatName val="0"/>
          <c:showSerName val="0"/>
          <c:showPercent val="0"/>
          <c:showBubbleSize val="0"/>
        </c:dLbls>
        <c:gapWidth val="150"/>
        <c:shape val="cylinder"/>
        <c:axId val="23295488"/>
        <c:axId val="23297024"/>
        <c:axId val="0"/>
      </c:bar3DChart>
      <c:catAx>
        <c:axId val="23295488"/>
        <c:scaling>
          <c:orientation val="minMax"/>
        </c:scaling>
        <c:delete val="0"/>
        <c:axPos val="b"/>
        <c:majorTickMark val="out"/>
        <c:minorTickMark val="none"/>
        <c:tickLblPos val="nextTo"/>
        <c:crossAx val="23297024"/>
        <c:crosses val="autoZero"/>
        <c:auto val="1"/>
        <c:lblAlgn val="ctr"/>
        <c:lblOffset val="100"/>
        <c:noMultiLvlLbl val="0"/>
      </c:catAx>
      <c:valAx>
        <c:axId val="23297024"/>
        <c:scaling>
          <c:orientation val="minMax"/>
        </c:scaling>
        <c:delete val="1"/>
        <c:axPos val="l"/>
        <c:numFmt formatCode="_-&quot;$&quot;* #,##0.00_-;\-&quot;$&quot;* #,##0.00_-;_-&quot;$&quot;* &quot;-&quot;??_-;_-@_-" sourceLinked="1"/>
        <c:majorTickMark val="out"/>
        <c:minorTickMark val="none"/>
        <c:tickLblPos val="none"/>
        <c:crossAx val="23295488"/>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64"/>
      <c:rotY val="20"/>
      <c:depthPercent val="100"/>
      <c:rAngAx val="1"/>
    </c:view3D>
    <c:floor>
      <c:thickness val="0"/>
      <c:spPr>
        <a:solidFill>
          <a:srgbClr val="C0C0C0"/>
        </a:solidFill>
        <a:ln w="3175">
          <a:solidFill>
            <a:srgbClr val="000000"/>
          </a:solidFill>
          <a:prstDash val="solid"/>
        </a:ln>
      </c:spPr>
    </c:floor>
    <c:sideWall>
      <c:thickness val="0"/>
      <c:spPr>
        <a:solidFill>
          <a:srgbClr val="FFFFFF"/>
        </a:solidFill>
        <a:ln w="25400">
          <a:noFill/>
        </a:ln>
      </c:spPr>
    </c:sideWall>
    <c:backWall>
      <c:thickness val="0"/>
      <c:spPr>
        <a:solidFill>
          <a:srgbClr val="FFFFFF"/>
        </a:solidFill>
        <a:ln w="25400">
          <a:noFill/>
        </a:ln>
      </c:spPr>
    </c:backWall>
    <c:plotArea>
      <c:layout>
        <c:manualLayout>
          <c:layoutTarget val="inner"/>
          <c:xMode val="edge"/>
          <c:yMode val="edge"/>
          <c:x val="5.1054384017758088E-2"/>
          <c:y val="1.4681892332789563E-2"/>
          <c:w val="0.93784683684794667"/>
          <c:h val="0.87275693311582514"/>
        </c:manualLayout>
      </c:layout>
      <c:bar3DChart>
        <c:barDir val="col"/>
        <c:grouping val="clustered"/>
        <c:varyColors val="0"/>
        <c:ser>
          <c:idx val="0"/>
          <c:order val="0"/>
          <c:tx>
            <c:strRef>
              <c:f>'Resumen Concentrado'!$C$2</c:f>
              <c:strCache>
                <c:ptCount val="1"/>
                <c:pt idx="0">
                  <c:v>1er Trim 2010</c:v>
                </c:pt>
              </c:strCache>
            </c:strRef>
          </c:tx>
          <c:spPr>
            <a:solidFill>
              <a:srgbClr val="00FF00"/>
            </a:solidFill>
            <a:ln w="12700">
              <a:solidFill>
                <a:srgbClr val="000000"/>
              </a:solidFill>
              <a:prstDash val="solid"/>
            </a:ln>
          </c:spPr>
          <c:invertIfNegative val="0"/>
          <c:dLbls>
            <c:dLbl>
              <c:idx val="0"/>
              <c:layout>
                <c:manualLayout>
                  <c:x val="1.0811317841651617E-2"/>
                  <c:y val="-2.8244723895646837E-2"/>
                </c:manualLayout>
              </c:layout>
              <c:showLegendKey val="0"/>
              <c:showVal val="1"/>
              <c:showCatName val="0"/>
              <c:showSerName val="0"/>
              <c:showPercent val="0"/>
              <c:showBubbleSize val="0"/>
            </c:dLbl>
            <c:dLbl>
              <c:idx val="1"/>
              <c:layout>
                <c:manualLayout>
                  <c:x val="1.7345789600939108E-2"/>
                  <c:y val="-2.9098662830278319E-2"/>
                </c:manualLayout>
              </c:layout>
              <c:showLegendKey val="0"/>
              <c:showVal val="1"/>
              <c:showCatName val="0"/>
              <c:showSerName val="0"/>
              <c:showPercent val="0"/>
              <c:showBubbleSize val="0"/>
            </c:dLbl>
            <c:spPr>
              <a:noFill/>
              <a:ln w="25400">
                <a:noFill/>
              </a:ln>
            </c:spPr>
            <c:txPr>
              <a:bodyPr/>
              <a:lstStyle/>
              <a:p>
                <a:pPr>
                  <a:defRPr sz="1000" b="0" i="0" u="none" strike="noStrike" baseline="0">
                    <a:solidFill>
                      <a:srgbClr val="000000"/>
                    </a:solidFill>
                    <a:latin typeface="Arial"/>
                    <a:ea typeface="Arial"/>
                    <a:cs typeface="Arial"/>
                  </a:defRPr>
                </a:pPr>
                <a:endParaRPr lang="es-MX"/>
              </a:p>
            </c:txPr>
            <c:showLegendKey val="0"/>
            <c:showVal val="1"/>
            <c:showCatName val="0"/>
            <c:showSerName val="0"/>
            <c:showPercent val="0"/>
            <c:showBubbleSize val="0"/>
            <c:showLeaderLines val="0"/>
          </c:dLbls>
          <c:cat>
            <c:strRef>
              <c:f>'Resumen Concentrado'!$B$3:$B$4</c:f>
              <c:strCache>
                <c:ptCount val="2"/>
                <c:pt idx="0">
                  <c:v>Qué tan bien comprendimos sus necesidades</c:v>
                </c:pt>
                <c:pt idx="1">
                  <c:v>Cómo calificaría la manera en que le hemos respondido</c:v>
                </c:pt>
              </c:strCache>
            </c:strRef>
          </c:cat>
          <c:val>
            <c:numRef>
              <c:f>'Resumen Concentrado'!$C$3:$C$4</c:f>
              <c:numCache>
                <c:formatCode>0.0</c:formatCode>
                <c:ptCount val="2"/>
                <c:pt idx="0">
                  <c:v>9.0476190476190474</c:v>
                </c:pt>
                <c:pt idx="1">
                  <c:v>9</c:v>
                </c:pt>
              </c:numCache>
            </c:numRef>
          </c:val>
        </c:ser>
        <c:ser>
          <c:idx val="1"/>
          <c:order val="1"/>
          <c:tx>
            <c:strRef>
              <c:f>'Resumen Concentrado'!$D$2</c:f>
              <c:strCache>
                <c:ptCount val="1"/>
                <c:pt idx="0">
                  <c:v>2do Trim 2010</c:v>
                </c:pt>
              </c:strCache>
            </c:strRef>
          </c:tx>
          <c:spPr>
            <a:solidFill>
              <a:srgbClr val="FF9900"/>
            </a:solidFill>
            <a:ln w="12700">
              <a:solidFill>
                <a:srgbClr val="000000"/>
              </a:solidFill>
              <a:prstDash val="solid"/>
            </a:ln>
          </c:spPr>
          <c:invertIfNegative val="0"/>
          <c:dLbls>
            <c:dLbl>
              <c:idx val="0"/>
              <c:layout>
                <c:manualLayout>
                  <c:x val="1.5530833340616052E-2"/>
                  <c:y val="-3.309210329133E-2"/>
                </c:manualLayout>
              </c:layout>
              <c:showLegendKey val="0"/>
              <c:showVal val="1"/>
              <c:showCatName val="0"/>
              <c:showSerName val="0"/>
              <c:showPercent val="0"/>
              <c:showBubbleSize val="0"/>
            </c:dLbl>
            <c:dLbl>
              <c:idx val="1"/>
              <c:layout>
                <c:manualLayout>
                  <c:x val="1.6515915532756175E-2"/>
                  <c:y val="-2.8530569078538851E-2"/>
                </c:manualLayout>
              </c:layout>
              <c:showLegendKey val="0"/>
              <c:showVal val="1"/>
              <c:showCatName val="0"/>
              <c:showSerName val="0"/>
              <c:showPercent val="0"/>
              <c:showBubbleSize val="0"/>
            </c:dLbl>
            <c:spPr>
              <a:noFill/>
              <a:ln w="25400">
                <a:noFill/>
              </a:ln>
            </c:spPr>
            <c:txPr>
              <a:bodyPr/>
              <a:lstStyle/>
              <a:p>
                <a:pPr>
                  <a:defRPr sz="1000" b="0" i="0" u="none" strike="noStrike" baseline="0">
                    <a:solidFill>
                      <a:srgbClr val="000000"/>
                    </a:solidFill>
                    <a:latin typeface="Arial"/>
                    <a:ea typeface="Arial"/>
                    <a:cs typeface="Arial"/>
                  </a:defRPr>
                </a:pPr>
                <a:endParaRPr lang="es-MX"/>
              </a:p>
            </c:txPr>
            <c:showLegendKey val="0"/>
            <c:showVal val="1"/>
            <c:showCatName val="0"/>
            <c:showSerName val="0"/>
            <c:showPercent val="0"/>
            <c:showBubbleSize val="0"/>
            <c:showLeaderLines val="0"/>
          </c:dLbls>
          <c:cat>
            <c:strRef>
              <c:f>'Resumen Concentrado'!$B$3:$B$4</c:f>
              <c:strCache>
                <c:ptCount val="2"/>
                <c:pt idx="0">
                  <c:v>Qué tan bien comprendimos sus necesidades</c:v>
                </c:pt>
                <c:pt idx="1">
                  <c:v>Cómo calificaría la manera en que le hemos respondido</c:v>
                </c:pt>
              </c:strCache>
            </c:strRef>
          </c:cat>
          <c:val>
            <c:numRef>
              <c:f>'Resumen Concentrado'!$D$3:$D$4</c:f>
              <c:numCache>
                <c:formatCode>0.0</c:formatCode>
                <c:ptCount val="2"/>
                <c:pt idx="0">
                  <c:v>9.4444444444444446</c:v>
                </c:pt>
                <c:pt idx="1">
                  <c:v>9.5882352941176467</c:v>
                </c:pt>
              </c:numCache>
            </c:numRef>
          </c:val>
        </c:ser>
        <c:ser>
          <c:idx val="2"/>
          <c:order val="2"/>
          <c:tx>
            <c:strRef>
              <c:f>'Resumen Concentrado'!$E$2</c:f>
              <c:strCache>
                <c:ptCount val="1"/>
                <c:pt idx="0">
                  <c:v>3er Trim 2010</c:v>
                </c:pt>
              </c:strCache>
            </c:strRef>
          </c:tx>
          <c:spPr>
            <a:solidFill>
              <a:srgbClr val="0000FF"/>
            </a:solidFill>
            <a:ln w="12700">
              <a:solidFill>
                <a:srgbClr val="000000"/>
              </a:solidFill>
              <a:prstDash val="solid"/>
            </a:ln>
          </c:spPr>
          <c:invertIfNegative val="0"/>
          <c:dLbls>
            <c:dLbl>
              <c:idx val="0"/>
              <c:layout>
                <c:manualLayout>
                  <c:x val="1.3591081359003391E-2"/>
                  <c:y val="-3.5264971976382335E-2"/>
                </c:manualLayout>
              </c:layout>
              <c:showLegendKey val="0"/>
              <c:showVal val="1"/>
              <c:showCatName val="0"/>
              <c:showSerName val="0"/>
              <c:showPercent val="0"/>
              <c:showBubbleSize val="0"/>
            </c:dLbl>
            <c:dLbl>
              <c:idx val="1"/>
              <c:layout>
                <c:manualLayout>
                  <c:x val="2.5674942685438632E-2"/>
                  <c:y val="-2.8739686495142382E-2"/>
                </c:manualLayout>
              </c:layout>
              <c:showLegendKey val="0"/>
              <c:showVal val="1"/>
              <c:showCatName val="0"/>
              <c:showSerName val="0"/>
              <c:showPercent val="0"/>
              <c:showBubbleSize val="0"/>
            </c:dLbl>
            <c:spPr>
              <a:noFill/>
              <a:ln w="25400">
                <a:noFill/>
              </a:ln>
            </c:spPr>
            <c:txPr>
              <a:bodyPr/>
              <a:lstStyle/>
              <a:p>
                <a:pPr>
                  <a:defRPr sz="1000" b="0" i="0" u="none" strike="noStrike" baseline="0">
                    <a:solidFill>
                      <a:srgbClr val="000000"/>
                    </a:solidFill>
                    <a:latin typeface="Arial"/>
                    <a:ea typeface="Arial"/>
                    <a:cs typeface="Arial"/>
                  </a:defRPr>
                </a:pPr>
                <a:endParaRPr lang="es-MX"/>
              </a:p>
            </c:txPr>
            <c:showLegendKey val="0"/>
            <c:showVal val="1"/>
            <c:showCatName val="0"/>
            <c:showSerName val="0"/>
            <c:showPercent val="0"/>
            <c:showBubbleSize val="0"/>
            <c:showLeaderLines val="0"/>
          </c:dLbls>
          <c:cat>
            <c:strRef>
              <c:f>'Resumen Concentrado'!$B$3:$B$4</c:f>
              <c:strCache>
                <c:ptCount val="2"/>
                <c:pt idx="0">
                  <c:v>Qué tan bien comprendimos sus necesidades</c:v>
                </c:pt>
                <c:pt idx="1">
                  <c:v>Cómo calificaría la manera en que le hemos respondido</c:v>
                </c:pt>
              </c:strCache>
            </c:strRef>
          </c:cat>
          <c:val>
            <c:numRef>
              <c:f>'Resumen Concentrado'!$E$3:$E$4</c:f>
              <c:numCache>
                <c:formatCode>0.0</c:formatCode>
                <c:ptCount val="2"/>
                <c:pt idx="0">
                  <c:v>9.2777777777777697</c:v>
                </c:pt>
                <c:pt idx="1">
                  <c:v>9.2777777777777697</c:v>
                </c:pt>
              </c:numCache>
            </c:numRef>
          </c:val>
        </c:ser>
        <c:ser>
          <c:idx val="3"/>
          <c:order val="3"/>
          <c:tx>
            <c:strRef>
              <c:f>'Resumen Concentrado'!$F$2</c:f>
              <c:strCache>
                <c:ptCount val="1"/>
                <c:pt idx="0">
                  <c:v>4to Trim 2010</c:v>
                </c:pt>
              </c:strCache>
            </c:strRef>
          </c:tx>
          <c:spPr>
            <a:solidFill>
              <a:srgbClr val="FF0000"/>
            </a:solidFill>
            <a:ln w="12700">
              <a:solidFill>
                <a:srgbClr val="000000"/>
              </a:solidFill>
              <a:prstDash val="solid"/>
            </a:ln>
          </c:spPr>
          <c:invertIfNegative val="0"/>
          <c:dLbls>
            <c:dLbl>
              <c:idx val="0"/>
              <c:layout>
                <c:manualLayout>
                  <c:x val="1.8310596857967848E-2"/>
                  <c:y val="-3.5459874204142046E-2"/>
                </c:manualLayout>
              </c:layout>
              <c:showLegendKey val="0"/>
              <c:showVal val="1"/>
              <c:showCatName val="0"/>
              <c:showSerName val="0"/>
              <c:showPercent val="0"/>
              <c:showBubbleSize val="0"/>
            </c:dLbl>
            <c:dLbl>
              <c:idx val="1"/>
              <c:layout>
                <c:manualLayout>
                  <c:x val="2.2625429313011945E-2"/>
                  <c:y val="-3.2968448275123838E-2"/>
                </c:manualLayout>
              </c:layout>
              <c:showLegendKey val="0"/>
              <c:showVal val="1"/>
              <c:showCatName val="0"/>
              <c:showSerName val="0"/>
              <c:showPercent val="0"/>
              <c:showBubbleSize val="0"/>
            </c:dLbl>
            <c:spPr>
              <a:noFill/>
              <a:ln w="25400">
                <a:noFill/>
              </a:ln>
            </c:spPr>
            <c:txPr>
              <a:bodyPr/>
              <a:lstStyle/>
              <a:p>
                <a:pPr>
                  <a:defRPr sz="1000" b="0" i="0" u="none" strike="noStrike" baseline="0">
                    <a:solidFill>
                      <a:srgbClr val="000000"/>
                    </a:solidFill>
                    <a:latin typeface="Arial"/>
                    <a:ea typeface="Arial"/>
                    <a:cs typeface="Arial"/>
                  </a:defRPr>
                </a:pPr>
                <a:endParaRPr lang="es-MX"/>
              </a:p>
            </c:txPr>
            <c:showLegendKey val="0"/>
            <c:showVal val="1"/>
            <c:showCatName val="0"/>
            <c:showSerName val="0"/>
            <c:showPercent val="0"/>
            <c:showBubbleSize val="0"/>
            <c:showLeaderLines val="0"/>
          </c:dLbls>
          <c:cat>
            <c:strRef>
              <c:f>'Resumen Concentrado'!$B$3:$B$4</c:f>
              <c:strCache>
                <c:ptCount val="2"/>
                <c:pt idx="0">
                  <c:v>Qué tan bien comprendimos sus necesidades</c:v>
                </c:pt>
                <c:pt idx="1">
                  <c:v>Cómo calificaría la manera en que le hemos respondido</c:v>
                </c:pt>
              </c:strCache>
            </c:strRef>
          </c:cat>
          <c:val>
            <c:numRef>
              <c:f>'Resumen Concentrado'!$F$3:$F$4</c:f>
              <c:numCache>
                <c:formatCode>0.0</c:formatCode>
                <c:ptCount val="2"/>
                <c:pt idx="0">
                  <c:v>9.5789473684210531</c:v>
                </c:pt>
                <c:pt idx="1">
                  <c:v>9.4736842105263328</c:v>
                </c:pt>
              </c:numCache>
            </c:numRef>
          </c:val>
        </c:ser>
        <c:ser>
          <c:idx val="4"/>
          <c:order val="4"/>
          <c:tx>
            <c:strRef>
              <c:f>'Resumen Concentrado'!$G$2</c:f>
              <c:strCache>
                <c:ptCount val="1"/>
                <c:pt idx="0">
                  <c:v>1er Trim 2011</c:v>
                </c:pt>
              </c:strCache>
            </c:strRef>
          </c:tx>
          <c:spPr>
            <a:solidFill>
              <a:srgbClr val="FF33CC"/>
            </a:solidFill>
          </c:spPr>
          <c:invertIfNegative val="0"/>
          <c:dLbls>
            <c:dLbl>
              <c:idx val="0"/>
              <c:layout>
                <c:manualLayout>
                  <c:x val="7.3991860895301596E-3"/>
                  <c:y val="-1.3050570962479619E-2"/>
                </c:manualLayout>
              </c:layout>
              <c:showLegendKey val="0"/>
              <c:showVal val="1"/>
              <c:showCatName val="0"/>
              <c:showSerName val="0"/>
              <c:showPercent val="0"/>
              <c:showBubbleSize val="0"/>
            </c:dLbl>
            <c:dLbl>
              <c:idx val="1"/>
              <c:layout>
                <c:manualLayout>
                  <c:x val="1.1838697743248243E-2"/>
                  <c:y val="-1.5225666122892874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'Resumen Concentrado'!$B$3:$B$4</c:f>
              <c:strCache>
                <c:ptCount val="2"/>
                <c:pt idx="0">
                  <c:v>Qué tan bien comprendimos sus necesidades</c:v>
                </c:pt>
                <c:pt idx="1">
                  <c:v>Cómo calificaría la manera en que le hemos respondido</c:v>
                </c:pt>
              </c:strCache>
            </c:strRef>
          </c:cat>
          <c:val>
            <c:numRef>
              <c:f>'Resumen Concentrado'!$G$3:$G$4</c:f>
              <c:numCache>
                <c:formatCode>0.0</c:formatCode>
                <c:ptCount val="2"/>
                <c:pt idx="0">
                  <c:v>9.2105263157894743</c:v>
                </c:pt>
                <c:pt idx="1">
                  <c:v>9.1578947368421044</c:v>
                </c:pt>
              </c:numCache>
            </c:numRef>
          </c:val>
        </c:ser>
        <c:dLbls>
          <c:showLegendKey val="0"/>
          <c:showVal val="1"/>
          <c:showCatName val="0"/>
          <c:showSerName val="0"/>
          <c:showPercent val="0"/>
          <c:showBubbleSize val="0"/>
        </c:dLbls>
        <c:gapWidth val="150"/>
        <c:shape val="cylinder"/>
        <c:axId val="28258688"/>
        <c:axId val="28260224"/>
        <c:axId val="0"/>
      </c:bar3DChart>
      <c:catAx>
        <c:axId val="28258688"/>
        <c:scaling>
          <c:orientation val="minMax"/>
        </c:scaling>
        <c:delete val="0"/>
        <c:axPos val="b"/>
        <c:numFmt formatCode="General" sourceLinked="1"/>
        <c:majorTickMark val="out"/>
        <c:minorTickMark val="none"/>
        <c:tickLblPos val="low"/>
        <c:spPr>
          <a:ln w="9525">
            <a:noFill/>
          </a:ln>
        </c:spPr>
        <c:txPr>
          <a:bodyPr rot="0" vert="horz"/>
          <a:lstStyle/>
          <a:p>
            <a:pPr>
              <a:defRPr sz="1000" b="0" i="0" u="none" strike="noStrike" baseline="0">
                <a:solidFill>
                  <a:srgbClr val="000000"/>
                </a:solidFill>
                <a:latin typeface="Arial"/>
                <a:ea typeface="Arial"/>
                <a:cs typeface="Arial"/>
              </a:defRPr>
            </a:pPr>
            <a:endParaRPr lang="es-MX"/>
          </a:p>
        </c:txPr>
        <c:crossAx val="28260224"/>
        <c:crossesAt val="8"/>
        <c:auto val="1"/>
        <c:lblAlgn val="ctr"/>
        <c:lblOffset val="100"/>
        <c:tickLblSkip val="1"/>
        <c:tickMarkSkip val="1"/>
        <c:noMultiLvlLbl val="0"/>
      </c:catAx>
      <c:valAx>
        <c:axId val="28260224"/>
        <c:scaling>
          <c:orientation val="minMax"/>
          <c:max val="10"/>
          <c:min val="8"/>
        </c:scaling>
        <c:delete val="0"/>
        <c:axPos val="l"/>
        <c:majorGridlines>
          <c:spPr>
            <a:ln w="3175">
              <a:solidFill>
                <a:srgbClr val="FFFFFF"/>
              </a:solidFill>
              <a:prstDash val="solid"/>
            </a:ln>
          </c:spPr>
        </c:majorGridlines>
        <c:numFmt formatCode="0.0" sourceLinked="1"/>
        <c:majorTickMark val="out"/>
        <c:minorTickMark val="none"/>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s-MX"/>
          </a:p>
        </c:txPr>
        <c:crossAx val="28258688"/>
        <c:crosses val="autoZero"/>
        <c:crossBetween val="between"/>
        <c:majorUnit val="0.5"/>
        <c:minorUnit val="0.5"/>
      </c:valAx>
      <c:spPr>
        <a:noFill/>
        <a:ln w="25400">
          <a:noFill/>
        </a:ln>
      </c:spPr>
    </c:plotArea>
    <c:legend>
      <c:legendPos val="b"/>
      <c:layout>
        <c:manualLayout>
          <c:xMode val="edge"/>
          <c:yMode val="edge"/>
          <c:x val="0.28190899001109881"/>
          <c:y val="0.9559543230016313"/>
          <c:w val="0.59329598783503867"/>
          <c:h val="3.5186874071409961E-2"/>
        </c:manualLayout>
      </c:layout>
      <c:overlay val="0"/>
      <c:spPr>
        <a:solidFill>
          <a:srgbClr val="FFFFFF"/>
        </a:solidFill>
        <a:ln w="3175">
          <a:solidFill>
            <a:srgbClr val="000000"/>
          </a:solidFill>
          <a:prstDash val="solid"/>
        </a:ln>
      </c:spPr>
      <c:txPr>
        <a:bodyPr/>
        <a:lstStyle/>
        <a:p>
          <a:pPr>
            <a:defRPr sz="920" b="0" i="0" u="none" strike="noStrike" baseline="0">
              <a:solidFill>
                <a:srgbClr val="000000"/>
              </a:solidFill>
              <a:latin typeface="Arial"/>
              <a:ea typeface="Arial"/>
              <a:cs typeface="Arial"/>
            </a:defRPr>
          </a:pPr>
          <a:endParaRPr lang="es-MX"/>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s-MX"/>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64"/>
      <c:rotY val="20"/>
      <c:depthPercent val="100"/>
      <c:rAngAx val="1"/>
    </c:view3D>
    <c:floor>
      <c:thickness val="0"/>
      <c:spPr>
        <a:solidFill>
          <a:srgbClr val="C0C0C0"/>
        </a:solidFill>
        <a:ln w="3175">
          <a:solidFill>
            <a:srgbClr val="000000"/>
          </a:solidFill>
          <a:prstDash val="solid"/>
        </a:ln>
      </c:spPr>
    </c:floor>
    <c:sideWall>
      <c:thickness val="0"/>
      <c:spPr>
        <a:solidFill>
          <a:srgbClr val="FFFFFF"/>
        </a:solidFill>
        <a:ln w="25400">
          <a:noFill/>
        </a:ln>
      </c:spPr>
    </c:sideWall>
    <c:backWall>
      <c:thickness val="0"/>
      <c:spPr>
        <a:solidFill>
          <a:srgbClr val="FFFFFF"/>
        </a:solidFill>
        <a:ln w="25400">
          <a:noFill/>
        </a:ln>
      </c:spPr>
    </c:backWall>
    <c:plotArea>
      <c:layout>
        <c:manualLayout>
          <c:layoutTarget val="inner"/>
          <c:xMode val="edge"/>
          <c:yMode val="edge"/>
          <c:x val="5.1054384017758053E-2"/>
          <c:y val="1.468189233278956E-2"/>
          <c:w val="0.93784683684794667"/>
          <c:h val="0.87275693311582514"/>
        </c:manualLayout>
      </c:layout>
      <c:bar3DChart>
        <c:barDir val="col"/>
        <c:grouping val="clustered"/>
        <c:varyColors val="0"/>
        <c:ser>
          <c:idx val="0"/>
          <c:order val="0"/>
          <c:tx>
            <c:strRef>
              <c:f>'Resumen Concentrado'!$C$2</c:f>
              <c:strCache>
                <c:ptCount val="1"/>
                <c:pt idx="0">
                  <c:v>1er Trim 2010</c:v>
                </c:pt>
              </c:strCache>
            </c:strRef>
          </c:tx>
          <c:spPr>
            <a:solidFill>
              <a:srgbClr val="00FF00"/>
            </a:solidFill>
            <a:ln w="12700">
              <a:solidFill>
                <a:srgbClr val="000000"/>
              </a:solidFill>
              <a:prstDash val="solid"/>
            </a:ln>
          </c:spPr>
          <c:invertIfNegative val="0"/>
          <c:dLbls>
            <c:dLbl>
              <c:idx val="0"/>
              <c:layout>
                <c:manualLayout>
                  <c:x val="1.1921195755081212E-2"/>
                  <c:y val="-3.2843423120233979E-2"/>
                </c:manualLayout>
              </c:layout>
              <c:showLegendKey val="0"/>
              <c:showVal val="1"/>
              <c:showCatName val="0"/>
              <c:showSerName val="0"/>
              <c:showPercent val="0"/>
              <c:showBubbleSize val="0"/>
            </c:dLbl>
            <c:dLbl>
              <c:idx val="1"/>
              <c:layout>
                <c:manualLayout>
                  <c:x val="1.0686522120362099E-2"/>
                  <c:y val="-2.3433310640411358E-2"/>
                </c:manualLayout>
              </c:layout>
              <c:showLegendKey val="0"/>
              <c:showVal val="1"/>
              <c:showCatName val="0"/>
              <c:showSerName val="0"/>
              <c:showPercent val="0"/>
              <c:showBubbleSize val="0"/>
            </c:dLbl>
            <c:spPr>
              <a:noFill/>
              <a:ln w="25400">
                <a:noFill/>
              </a:ln>
            </c:spPr>
            <c:txPr>
              <a:bodyPr/>
              <a:lstStyle/>
              <a:p>
                <a:pPr>
                  <a:defRPr sz="1000" b="0" i="0" u="none" strike="noStrike" baseline="0">
                    <a:solidFill>
                      <a:srgbClr val="000000"/>
                    </a:solidFill>
                    <a:latin typeface="Arial"/>
                    <a:ea typeface="Arial"/>
                    <a:cs typeface="Arial"/>
                  </a:defRPr>
                </a:pPr>
                <a:endParaRPr lang="es-MX"/>
              </a:p>
            </c:txPr>
            <c:showLegendKey val="0"/>
            <c:showVal val="1"/>
            <c:showCatName val="0"/>
            <c:showSerName val="0"/>
            <c:showPercent val="0"/>
            <c:showBubbleSize val="0"/>
            <c:showLeaderLines val="0"/>
          </c:dLbls>
          <c:cat>
            <c:strRef>
              <c:f>'Resumen Concentrado'!$B$6:$B$7</c:f>
              <c:strCache>
                <c:ptCount val="2"/>
                <c:pt idx="0">
                  <c:v>Personal de seguridad y vigilancia</c:v>
                </c:pt>
                <c:pt idx="1">
                  <c:v>Recepción y atención al cliente</c:v>
                </c:pt>
              </c:strCache>
            </c:strRef>
          </c:cat>
          <c:val>
            <c:numRef>
              <c:f>'Resumen Concentrado'!$C$6:$C$7</c:f>
              <c:numCache>
                <c:formatCode>0.0</c:formatCode>
                <c:ptCount val="2"/>
                <c:pt idx="0">
                  <c:v>9.1764705882353006</c:v>
                </c:pt>
                <c:pt idx="1">
                  <c:v>9.105263157894731</c:v>
                </c:pt>
              </c:numCache>
            </c:numRef>
          </c:val>
        </c:ser>
        <c:ser>
          <c:idx val="1"/>
          <c:order val="1"/>
          <c:tx>
            <c:strRef>
              <c:f>'Resumen Concentrado'!$D$2</c:f>
              <c:strCache>
                <c:ptCount val="1"/>
                <c:pt idx="0">
                  <c:v>2do Trim 2010</c:v>
                </c:pt>
              </c:strCache>
            </c:strRef>
          </c:tx>
          <c:spPr>
            <a:solidFill>
              <a:srgbClr val="FF9900"/>
            </a:solidFill>
            <a:ln w="12700">
              <a:solidFill>
                <a:srgbClr val="000000"/>
              </a:solidFill>
              <a:prstDash val="solid"/>
            </a:ln>
          </c:spPr>
          <c:invertIfNegative val="0"/>
          <c:dLbls>
            <c:dLbl>
              <c:idx val="0"/>
              <c:layout>
                <c:manualLayout>
                  <c:x val="1.7750589167475066E-2"/>
                  <c:y val="-2.9232251351941529E-2"/>
                </c:manualLayout>
              </c:layout>
              <c:showLegendKey val="0"/>
              <c:showVal val="1"/>
              <c:showCatName val="0"/>
              <c:showSerName val="0"/>
              <c:showPercent val="0"/>
              <c:showBubbleSize val="0"/>
            </c:dLbl>
            <c:dLbl>
              <c:idx val="1"/>
              <c:layout>
                <c:manualLayout>
                  <c:x val="1.8735671359615073E-2"/>
                  <c:y val="-2.3154487418273365E-2"/>
                </c:manualLayout>
              </c:layout>
              <c:showLegendKey val="0"/>
              <c:showVal val="1"/>
              <c:showCatName val="0"/>
              <c:showSerName val="0"/>
              <c:showPercent val="0"/>
              <c:showBubbleSize val="0"/>
            </c:dLbl>
            <c:spPr>
              <a:noFill/>
              <a:ln w="25400">
                <a:noFill/>
              </a:ln>
            </c:spPr>
            <c:txPr>
              <a:bodyPr/>
              <a:lstStyle/>
              <a:p>
                <a:pPr>
                  <a:defRPr sz="1000" b="0" i="0" u="none" strike="noStrike" baseline="0">
                    <a:solidFill>
                      <a:srgbClr val="000000"/>
                    </a:solidFill>
                    <a:latin typeface="Arial"/>
                    <a:ea typeface="Arial"/>
                    <a:cs typeface="Arial"/>
                  </a:defRPr>
                </a:pPr>
                <a:endParaRPr lang="es-MX"/>
              </a:p>
            </c:txPr>
            <c:showLegendKey val="0"/>
            <c:showVal val="1"/>
            <c:showCatName val="0"/>
            <c:showSerName val="0"/>
            <c:showPercent val="0"/>
            <c:showBubbleSize val="0"/>
            <c:showLeaderLines val="0"/>
          </c:dLbls>
          <c:cat>
            <c:strRef>
              <c:f>'Resumen Concentrado'!$B$6:$B$7</c:f>
              <c:strCache>
                <c:ptCount val="2"/>
                <c:pt idx="0">
                  <c:v>Personal de seguridad y vigilancia</c:v>
                </c:pt>
                <c:pt idx="1">
                  <c:v>Recepción y atención al cliente</c:v>
                </c:pt>
              </c:strCache>
            </c:strRef>
          </c:cat>
          <c:val>
            <c:numRef>
              <c:f>'Resumen Concentrado'!$D$6:$D$7</c:f>
              <c:numCache>
                <c:formatCode>0.0</c:formatCode>
                <c:ptCount val="2"/>
                <c:pt idx="0">
                  <c:v>9.6153846153846274</c:v>
                </c:pt>
                <c:pt idx="1">
                  <c:v>9.4117647058823533</c:v>
                </c:pt>
              </c:numCache>
            </c:numRef>
          </c:val>
        </c:ser>
        <c:ser>
          <c:idx val="2"/>
          <c:order val="2"/>
          <c:tx>
            <c:strRef>
              <c:f>'Resumen Concentrado'!$E$2</c:f>
              <c:strCache>
                <c:ptCount val="1"/>
                <c:pt idx="0">
                  <c:v>3er Trim 2010</c:v>
                </c:pt>
              </c:strCache>
            </c:strRef>
          </c:tx>
          <c:spPr>
            <a:solidFill>
              <a:srgbClr val="0000FF"/>
            </a:solidFill>
            <a:ln w="12700">
              <a:solidFill>
                <a:srgbClr val="000000"/>
              </a:solidFill>
              <a:prstDash val="solid"/>
            </a:ln>
          </c:spPr>
          <c:invertIfNegative val="0"/>
          <c:dLbls>
            <c:dLbl>
              <c:idx val="0"/>
              <c:layout>
                <c:manualLayout>
                  <c:x val="2.1360226753009887E-2"/>
                  <c:y val="-2.6307690331530739E-2"/>
                </c:manualLayout>
              </c:layout>
              <c:showLegendKey val="0"/>
              <c:showVal val="1"/>
              <c:showCatName val="0"/>
              <c:showSerName val="0"/>
              <c:showPercent val="0"/>
              <c:showBubbleSize val="0"/>
            </c:dLbl>
            <c:dLbl>
              <c:idx val="1"/>
              <c:layout>
                <c:manualLayout>
                  <c:x val="1.901567520486137E-2"/>
                  <c:y val="-2.3510209674035394E-2"/>
                </c:manualLayout>
              </c:layout>
              <c:showLegendKey val="0"/>
              <c:showVal val="1"/>
              <c:showCatName val="0"/>
              <c:showSerName val="0"/>
              <c:showPercent val="0"/>
              <c:showBubbleSize val="0"/>
            </c:dLbl>
            <c:spPr>
              <a:noFill/>
              <a:ln w="25400">
                <a:noFill/>
              </a:ln>
            </c:spPr>
            <c:txPr>
              <a:bodyPr/>
              <a:lstStyle/>
              <a:p>
                <a:pPr>
                  <a:defRPr sz="1000" b="0" i="0" u="none" strike="noStrike" baseline="0">
                    <a:solidFill>
                      <a:srgbClr val="000000"/>
                    </a:solidFill>
                    <a:latin typeface="Arial"/>
                    <a:ea typeface="Arial"/>
                    <a:cs typeface="Arial"/>
                  </a:defRPr>
                </a:pPr>
                <a:endParaRPr lang="es-MX"/>
              </a:p>
            </c:txPr>
            <c:showLegendKey val="0"/>
            <c:showVal val="1"/>
            <c:showCatName val="0"/>
            <c:showSerName val="0"/>
            <c:showPercent val="0"/>
            <c:showBubbleSize val="0"/>
            <c:showLeaderLines val="0"/>
          </c:dLbls>
          <c:cat>
            <c:strRef>
              <c:f>'Resumen Concentrado'!$B$6:$B$7</c:f>
              <c:strCache>
                <c:ptCount val="2"/>
                <c:pt idx="0">
                  <c:v>Personal de seguridad y vigilancia</c:v>
                </c:pt>
                <c:pt idx="1">
                  <c:v>Recepción y atención al cliente</c:v>
                </c:pt>
              </c:strCache>
            </c:strRef>
          </c:cat>
          <c:val>
            <c:numRef>
              <c:f>'Resumen Concentrado'!$E$6:$E$7</c:f>
              <c:numCache>
                <c:formatCode>0.0</c:formatCode>
                <c:ptCount val="2"/>
                <c:pt idx="0">
                  <c:v>9.4285714285714164</c:v>
                </c:pt>
                <c:pt idx="1">
                  <c:v>9.3571428571428665</c:v>
                </c:pt>
              </c:numCache>
            </c:numRef>
          </c:val>
        </c:ser>
        <c:ser>
          <c:idx val="3"/>
          <c:order val="3"/>
          <c:tx>
            <c:strRef>
              <c:f>'Resumen Concentrado'!$F$2</c:f>
              <c:strCache>
                <c:ptCount val="1"/>
                <c:pt idx="0">
                  <c:v>4to Trim 2010</c:v>
                </c:pt>
              </c:strCache>
            </c:strRef>
          </c:tx>
          <c:spPr>
            <a:solidFill>
              <a:srgbClr val="FF0000"/>
            </a:solidFill>
            <a:ln w="12700">
              <a:solidFill>
                <a:srgbClr val="000000"/>
              </a:solidFill>
              <a:prstDash val="solid"/>
            </a:ln>
          </c:spPr>
          <c:invertIfNegative val="0"/>
          <c:dLbls>
            <c:dLbl>
              <c:idx val="0"/>
              <c:layout>
                <c:manualLayout>
                  <c:x val="2.0530352684826739E-2"/>
                  <c:y val="-2.7196567802597181E-2"/>
                </c:manualLayout>
              </c:layout>
              <c:showLegendKey val="0"/>
              <c:showVal val="1"/>
              <c:showCatName val="0"/>
              <c:showSerName val="0"/>
              <c:showPercent val="0"/>
              <c:showBubbleSize val="0"/>
            </c:dLbl>
            <c:dLbl>
              <c:idx val="1"/>
              <c:layout>
                <c:manualLayout>
                  <c:x val="1.9295795572723339E-2"/>
                  <c:y val="-2.9213583212375781E-2"/>
                </c:manualLayout>
              </c:layout>
              <c:showLegendKey val="0"/>
              <c:showVal val="1"/>
              <c:showCatName val="0"/>
              <c:showSerName val="0"/>
              <c:showPercent val="0"/>
              <c:showBubbleSize val="0"/>
            </c:dLbl>
            <c:spPr>
              <a:noFill/>
              <a:ln w="25400">
                <a:noFill/>
              </a:ln>
            </c:spPr>
            <c:txPr>
              <a:bodyPr/>
              <a:lstStyle/>
              <a:p>
                <a:pPr>
                  <a:defRPr sz="1000" b="0" i="0" u="none" strike="noStrike" baseline="0">
                    <a:solidFill>
                      <a:srgbClr val="000000"/>
                    </a:solidFill>
                    <a:latin typeface="Arial"/>
                    <a:ea typeface="Arial"/>
                    <a:cs typeface="Arial"/>
                  </a:defRPr>
                </a:pPr>
                <a:endParaRPr lang="es-MX"/>
              </a:p>
            </c:txPr>
            <c:showLegendKey val="0"/>
            <c:showVal val="1"/>
            <c:showCatName val="0"/>
            <c:showSerName val="0"/>
            <c:showPercent val="0"/>
            <c:showBubbleSize val="0"/>
            <c:showLeaderLines val="0"/>
          </c:dLbls>
          <c:cat>
            <c:strRef>
              <c:f>'Resumen Concentrado'!$B$6:$B$7</c:f>
              <c:strCache>
                <c:ptCount val="2"/>
                <c:pt idx="0">
                  <c:v>Personal de seguridad y vigilancia</c:v>
                </c:pt>
                <c:pt idx="1">
                  <c:v>Recepción y atención al cliente</c:v>
                </c:pt>
              </c:strCache>
            </c:strRef>
          </c:cat>
          <c:val>
            <c:numRef>
              <c:f>'Resumen Concentrado'!$F$6:$F$7</c:f>
              <c:numCache>
                <c:formatCode>0.0</c:formatCode>
                <c:ptCount val="2"/>
                <c:pt idx="0">
                  <c:v>9.0833333333333357</c:v>
                </c:pt>
                <c:pt idx="1">
                  <c:v>9.4666666666666774</c:v>
                </c:pt>
              </c:numCache>
            </c:numRef>
          </c:val>
        </c:ser>
        <c:ser>
          <c:idx val="4"/>
          <c:order val="4"/>
          <c:tx>
            <c:strRef>
              <c:f>'Resumen Concentrado'!$G$2</c:f>
              <c:strCache>
                <c:ptCount val="1"/>
                <c:pt idx="0">
                  <c:v>1er Trim 2011</c:v>
                </c:pt>
              </c:strCache>
            </c:strRef>
          </c:tx>
          <c:spPr>
            <a:solidFill>
              <a:srgbClr val="FF33CC"/>
            </a:solidFill>
          </c:spPr>
          <c:invertIfNegative val="0"/>
          <c:dLbls>
            <c:dLbl>
              <c:idx val="0"/>
              <c:layout>
                <c:manualLayout>
                  <c:x val="7.399186089530157E-3"/>
                  <c:y val="-1.7400761283306164E-2"/>
                </c:manualLayout>
              </c:layout>
              <c:showLegendKey val="0"/>
              <c:showVal val="1"/>
              <c:showCatName val="0"/>
              <c:showSerName val="0"/>
              <c:showPercent val="0"/>
              <c:showBubbleSize val="0"/>
            </c:dLbl>
            <c:dLbl>
              <c:idx val="1"/>
              <c:layout>
                <c:manualLayout>
                  <c:x val="7.399186089530157E-3"/>
                  <c:y val="-2.3926046764545947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'Resumen Concentrado'!$B$6:$B$7</c:f>
              <c:strCache>
                <c:ptCount val="2"/>
                <c:pt idx="0">
                  <c:v>Personal de seguridad y vigilancia</c:v>
                </c:pt>
                <c:pt idx="1">
                  <c:v>Recepción y atención al cliente</c:v>
                </c:pt>
              </c:strCache>
            </c:strRef>
          </c:cat>
          <c:val>
            <c:numRef>
              <c:f>'Resumen Concentrado'!$G$6:$G$7</c:f>
              <c:numCache>
                <c:formatCode>0.0</c:formatCode>
                <c:ptCount val="2"/>
                <c:pt idx="0">
                  <c:v>8.9090909090909154</c:v>
                </c:pt>
                <c:pt idx="1">
                  <c:v>9.0588235294117609</c:v>
                </c:pt>
              </c:numCache>
            </c:numRef>
          </c:val>
        </c:ser>
        <c:dLbls>
          <c:showLegendKey val="0"/>
          <c:showVal val="1"/>
          <c:showCatName val="0"/>
          <c:showSerName val="0"/>
          <c:showPercent val="0"/>
          <c:showBubbleSize val="0"/>
        </c:dLbls>
        <c:gapWidth val="150"/>
        <c:shape val="cylinder"/>
        <c:axId val="89564672"/>
        <c:axId val="89566208"/>
        <c:axId val="0"/>
      </c:bar3DChart>
      <c:catAx>
        <c:axId val="89564672"/>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s-MX"/>
          </a:p>
        </c:txPr>
        <c:crossAx val="89566208"/>
        <c:crossesAt val="8"/>
        <c:auto val="1"/>
        <c:lblAlgn val="ctr"/>
        <c:lblOffset val="100"/>
        <c:tickLblSkip val="1"/>
        <c:tickMarkSkip val="1"/>
        <c:noMultiLvlLbl val="0"/>
      </c:catAx>
      <c:valAx>
        <c:axId val="89566208"/>
        <c:scaling>
          <c:orientation val="minMax"/>
          <c:max val="10"/>
          <c:min val="8"/>
        </c:scaling>
        <c:delete val="0"/>
        <c:axPos val="l"/>
        <c:numFmt formatCode="0.0" sourceLinked="1"/>
        <c:majorTickMark val="out"/>
        <c:minorTickMark val="none"/>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s-MX"/>
          </a:p>
        </c:txPr>
        <c:crossAx val="89564672"/>
        <c:crosses val="autoZero"/>
        <c:crossBetween val="between"/>
        <c:majorUnit val="0.5"/>
        <c:minorUnit val="0.5"/>
      </c:valAx>
      <c:spPr>
        <a:noFill/>
        <a:ln w="25400">
          <a:noFill/>
        </a:ln>
      </c:spPr>
    </c:plotArea>
    <c:legend>
      <c:legendPos val="b"/>
      <c:layout>
        <c:manualLayout>
          <c:xMode val="edge"/>
          <c:yMode val="edge"/>
          <c:x val="0.28190899001109881"/>
          <c:y val="0.9559543230016313"/>
          <c:w val="0.59329598783503856"/>
          <c:h val="3.5186874071409954E-2"/>
        </c:manualLayout>
      </c:layout>
      <c:overlay val="0"/>
      <c:spPr>
        <a:solidFill>
          <a:srgbClr val="FFFFFF"/>
        </a:solidFill>
        <a:ln w="3175">
          <a:solidFill>
            <a:srgbClr val="000000"/>
          </a:solidFill>
          <a:prstDash val="solid"/>
        </a:ln>
      </c:spPr>
      <c:txPr>
        <a:bodyPr/>
        <a:lstStyle/>
        <a:p>
          <a:pPr>
            <a:defRPr sz="920" b="0" i="0" u="none" strike="noStrike" baseline="0">
              <a:solidFill>
                <a:srgbClr val="000000"/>
              </a:solidFill>
              <a:latin typeface="Arial"/>
              <a:ea typeface="Arial"/>
              <a:cs typeface="Arial"/>
            </a:defRPr>
          </a:pPr>
          <a:endParaRPr lang="es-MX"/>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s-MX"/>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64"/>
      <c:rotY val="20"/>
      <c:depthPercent val="100"/>
      <c:rAngAx val="1"/>
    </c:view3D>
    <c:floor>
      <c:thickness val="0"/>
      <c:spPr>
        <a:solidFill>
          <a:srgbClr val="C0C0C0"/>
        </a:solidFill>
        <a:ln w="3175">
          <a:solidFill>
            <a:srgbClr val="000000"/>
          </a:solidFill>
          <a:prstDash val="solid"/>
        </a:ln>
      </c:spPr>
    </c:floor>
    <c:sideWall>
      <c:thickness val="0"/>
      <c:spPr>
        <a:solidFill>
          <a:srgbClr val="FFFFFF"/>
        </a:solidFill>
        <a:ln w="25400">
          <a:noFill/>
        </a:ln>
      </c:spPr>
    </c:sideWall>
    <c:backWall>
      <c:thickness val="0"/>
      <c:spPr>
        <a:solidFill>
          <a:srgbClr val="FFFFFF"/>
        </a:solidFill>
        <a:ln w="25400">
          <a:noFill/>
        </a:ln>
      </c:spPr>
    </c:backWall>
    <c:plotArea>
      <c:layout>
        <c:manualLayout>
          <c:layoutTarget val="inner"/>
          <c:xMode val="edge"/>
          <c:yMode val="edge"/>
          <c:x val="5.1054384017758053E-2"/>
          <c:y val="1.468189233278956E-2"/>
          <c:w val="0.93784683684794667"/>
          <c:h val="0.87275693311582514"/>
        </c:manualLayout>
      </c:layout>
      <c:bar3DChart>
        <c:barDir val="col"/>
        <c:grouping val="clustered"/>
        <c:varyColors val="0"/>
        <c:ser>
          <c:idx val="0"/>
          <c:order val="0"/>
          <c:tx>
            <c:strRef>
              <c:f>'Resumen Concentrado'!$C$2</c:f>
              <c:strCache>
                <c:ptCount val="1"/>
                <c:pt idx="0">
                  <c:v>1er Trim 2010</c:v>
                </c:pt>
              </c:strCache>
            </c:strRef>
          </c:tx>
          <c:spPr>
            <a:solidFill>
              <a:srgbClr val="00FF00"/>
            </a:solidFill>
            <a:ln w="12700">
              <a:solidFill>
                <a:srgbClr val="000000"/>
              </a:solidFill>
              <a:prstDash val="solid"/>
            </a:ln>
          </c:spPr>
          <c:invertIfNegative val="0"/>
          <c:dLbls>
            <c:dLbl>
              <c:idx val="0"/>
              <c:layout>
                <c:manualLayout>
                  <c:x val="1.1921195755081212E-2"/>
                  <c:y val="-2.6766344255907598E-2"/>
                </c:manualLayout>
              </c:layout>
              <c:showLegendKey val="0"/>
              <c:showVal val="1"/>
              <c:showCatName val="0"/>
              <c:showSerName val="0"/>
              <c:showPercent val="0"/>
              <c:showBubbleSize val="0"/>
            </c:dLbl>
            <c:dLbl>
              <c:idx val="1"/>
              <c:layout>
                <c:manualLayout>
                  <c:x val="1.6235911687509531E-2"/>
                  <c:y val="-2.7101856966084782E-2"/>
                </c:manualLayout>
              </c:layout>
              <c:showLegendKey val="0"/>
              <c:showVal val="1"/>
              <c:showCatName val="0"/>
              <c:showSerName val="0"/>
              <c:showPercent val="0"/>
              <c:showBubbleSize val="0"/>
            </c:dLbl>
            <c:spPr>
              <a:noFill/>
              <a:ln w="25400">
                <a:noFill/>
              </a:ln>
            </c:spPr>
            <c:txPr>
              <a:bodyPr/>
              <a:lstStyle/>
              <a:p>
                <a:pPr>
                  <a:defRPr sz="1000" b="0" i="0" u="none" strike="noStrike" baseline="0">
                    <a:solidFill>
                      <a:srgbClr val="000000"/>
                    </a:solidFill>
                    <a:latin typeface="Arial"/>
                    <a:ea typeface="Arial"/>
                    <a:cs typeface="Arial"/>
                  </a:defRPr>
                </a:pPr>
                <a:endParaRPr lang="es-MX"/>
              </a:p>
            </c:txPr>
            <c:showLegendKey val="0"/>
            <c:showVal val="1"/>
            <c:showCatName val="0"/>
            <c:showSerName val="0"/>
            <c:showPercent val="0"/>
            <c:showBubbleSize val="0"/>
            <c:showLeaderLines val="0"/>
          </c:dLbls>
          <c:cat>
            <c:strRef>
              <c:f>('Resumen Concentrado'!$B$9,'Resumen Concentrado'!$B$15)</c:f>
              <c:strCache>
                <c:ptCount val="2"/>
                <c:pt idx="0">
                  <c:v>Cotización</c:v>
                </c:pt>
                <c:pt idx="1">
                  <c:v>Facturación</c:v>
                </c:pt>
              </c:strCache>
            </c:strRef>
          </c:cat>
          <c:val>
            <c:numRef>
              <c:f>('Resumen Concentrado'!$C$9,'Resumen Concentrado'!$C$15)</c:f>
              <c:numCache>
                <c:formatCode>0.0</c:formatCode>
                <c:ptCount val="2"/>
                <c:pt idx="0">
                  <c:v>8.8571428571428665</c:v>
                </c:pt>
                <c:pt idx="1">
                  <c:v>8.7777777777777697</c:v>
                </c:pt>
              </c:numCache>
            </c:numRef>
          </c:val>
        </c:ser>
        <c:ser>
          <c:idx val="1"/>
          <c:order val="1"/>
          <c:tx>
            <c:strRef>
              <c:f>'Resumen Concentrado'!$D$2</c:f>
              <c:strCache>
                <c:ptCount val="1"/>
                <c:pt idx="0">
                  <c:v>2do Trim 2010</c:v>
                </c:pt>
              </c:strCache>
            </c:strRef>
          </c:tx>
          <c:spPr>
            <a:solidFill>
              <a:srgbClr val="FF9900"/>
            </a:solidFill>
            <a:ln w="12700">
              <a:solidFill>
                <a:srgbClr val="000000"/>
              </a:solidFill>
              <a:prstDash val="solid"/>
            </a:ln>
          </c:spPr>
          <c:invertIfNegative val="0"/>
          <c:dLbls>
            <c:dLbl>
              <c:idx val="0"/>
              <c:layout>
                <c:manualLayout>
                  <c:x val="1.4420955427186541E-2"/>
                  <c:y val="-2.8814701588076492E-2"/>
                </c:manualLayout>
              </c:layout>
              <c:showLegendKey val="0"/>
              <c:showVal val="1"/>
              <c:showCatName val="0"/>
              <c:showSerName val="0"/>
              <c:showPercent val="0"/>
              <c:showBubbleSize val="0"/>
            </c:dLbl>
            <c:dLbl>
              <c:idx val="1"/>
              <c:layout>
                <c:manualLayout>
                  <c:x val="1.7625793446185381E-2"/>
                  <c:y val="-2.8922428742084214E-2"/>
                </c:manualLayout>
              </c:layout>
              <c:showLegendKey val="0"/>
              <c:showVal val="1"/>
              <c:showCatName val="0"/>
              <c:showSerName val="0"/>
              <c:showPercent val="0"/>
              <c:showBubbleSize val="0"/>
            </c:dLbl>
            <c:spPr>
              <a:noFill/>
              <a:ln w="25400">
                <a:noFill/>
              </a:ln>
            </c:spPr>
            <c:txPr>
              <a:bodyPr/>
              <a:lstStyle/>
              <a:p>
                <a:pPr>
                  <a:defRPr sz="1000" b="0" i="0" u="none" strike="noStrike" baseline="0">
                    <a:solidFill>
                      <a:srgbClr val="000000"/>
                    </a:solidFill>
                    <a:latin typeface="Arial"/>
                    <a:ea typeface="Arial"/>
                    <a:cs typeface="Arial"/>
                  </a:defRPr>
                </a:pPr>
                <a:endParaRPr lang="es-MX"/>
              </a:p>
            </c:txPr>
            <c:showLegendKey val="0"/>
            <c:showVal val="1"/>
            <c:showCatName val="0"/>
            <c:showSerName val="0"/>
            <c:showPercent val="0"/>
            <c:showBubbleSize val="0"/>
            <c:showLeaderLines val="0"/>
          </c:dLbls>
          <c:cat>
            <c:strRef>
              <c:f>('Resumen Concentrado'!$B$9,'Resumen Concentrado'!$B$15)</c:f>
              <c:strCache>
                <c:ptCount val="2"/>
                <c:pt idx="0">
                  <c:v>Cotización</c:v>
                </c:pt>
                <c:pt idx="1">
                  <c:v>Facturación</c:v>
                </c:pt>
              </c:strCache>
            </c:strRef>
          </c:cat>
          <c:val>
            <c:numRef>
              <c:f>('Resumen Concentrado'!$D$9,'Resumen Concentrado'!$D$15)</c:f>
              <c:numCache>
                <c:formatCode>0.0</c:formatCode>
                <c:ptCount val="2"/>
                <c:pt idx="0">
                  <c:v>9.2941176470588136</c:v>
                </c:pt>
                <c:pt idx="1">
                  <c:v>9.3888888888888893</c:v>
                </c:pt>
              </c:numCache>
            </c:numRef>
          </c:val>
        </c:ser>
        <c:ser>
          <c:idx val="2"/>
          <c:order val="2"/>
          <c:tx>
            <c:strRef>
              <c:f>'Resumen Concentrado'!$E$2</c:f>
              <c:strCache>
                <c:ptCount val="1"/>
                <c:pt idx="0">
                  <c:v>3er Trim 2010</c:v>
                </c:pt>
              </c:strCache>
            </c:strRef>
          </c:tx>
          <c:spPr>
            <a:solidFill>
              <a:srgbClr val="0000FF"/>
            </a:solidFill>
            <a:ln w="12700">
              <a:solidFill>
                <a:srgbClr val="000000"/>
              </a:solidFill>
              <a:prstDash val="solid"/>
            </a:ln>
          </c:spPr>
          <c:invertIfNegative val="0"/>
          <c:dLbls>
            <c:dLbl>
              <c:idx val="0"/>
              <c:layout>
                <c:manualLayout>
                  <c:x val="1.692071509929189E-2"/>
                  <c:y val="-3.3633650606072214E-2"/>
                </c:manualLayout>
              </c:layout>
              <c:showLegendKey val="0"/>
              <c:showVal val="1"/>
              <c:showCatName val="0"/>
              <c:showSerName val="0"/>
              <c:showPercent val="0"/>
              <c:showBubbleSize val="0"/>
            </c:dLbl>
            <c:dLbl>
              <c:idx val="1"/>
              <c:layout>
                <c:manualLayout>
                  <c:x val="1.7905797291431921E-2"/>
                  <c:y val="-2.7670464519830552E-2"/>
                </c:manualLayout>
              </c:layout>
              <c:showLegendKey val="0"/>
              <c:showVal val="1"/>
              <c:showCatName val="0"/>
              <c:showSerName val="0"/>
              <c:showPercent val="0"/>
              <c:showBubbleSize val="0"/>
            </c:dLbl>
            <c:spPr>
              <a:noFill/>
              <a:ln w="25400">
                <a:noFill/>
              </a:ln>
            </c:spPr>
            <c:txPr>
              <a:bodyPr/>
              <a:lstStyle/>
              <a:p>
                <a:pPr>
                  <a:defRPr sz="1000" b="0" i="0" u="none" strike="noStrike" baseline="0">
                    <a:solidFill>
                      <a:srgbClr val="000000"/>
                    </a:solidFill>
                    <a:latin typeface="Arial"/>
                    <a:ea typeface="Arial"/>
                    <a:cs typeface="Arial"/>
                  </a:defRPr>
                </a:pPr>
                <a:endParaRPr lang="es-MX"/>
              </a:p>
            </c:txPr>
            <c:showLegendKey val="0"/>
            <c:showVal val="1"/>
            <c:showCatName val="0"/>
            <c:showSerName val="0"/>
            <c:showPercent val="0"/>
            <c:showBubbleSize val="0"/>
            <c:showLeaderLines val="0"/>
          </c:dLbls>
          <c:cat>
            <c:strRef>
              <c:f>('Resumen Concentrado'!$B$9,'Resumen Concentrado'!$B$15)</c:f>
              <c:strCache>
                <c:ptCount val="2"/>
                <c:pt idx="0">
                  <c:v>Cotización</c:v>
                </c:pt>
                <c:pt idx="1">
                  <c:v>Facturación</c:v>
                </c:pt>
              </c:strCache>
            </c:strRef>
          </c:cat>
          <c:val>
            <c:numRef>
              <c:f>('Resumen Concentrado'!$E$9,'Resumen Concentrado'!$E$15)</c:f>
              <c:numCache>
                <c:formatCode>0.0</c:formatCode>
                <c:ptCount val="2"/>
                <c:pt idx="0">
                  <c:v>9.2777777777777697</c:v>
                </c:pt>
                <c:pt idx="1">
                  <c:v>8.9375</c:v>
                </c:pt>
              </c:numCache>
            </c:numRef>
          </c:val>
        </c:ser>
        <c:ser>
          <c:idx val="3"/>
          <c:order val="3"/>
          <c:tx>
            <c:strRef>
              <c:f>'Resumen Concentrado'!$F$2</c:f>
              <c:strCache>
                <c:ptCount val="1"/>
                <c:pt idx="0">
                  <c:v>4to Trim 2010</c:v>
                </c:pt>
              </c:strCache>
            </c:strRef>
          </c:tx>
          <c:spPr>
            <a:solidFill>
              <a:srgbClr val="FF0000"/>
            </a:solidFill>
            <a:ln w="12700">
              <a:solidFill>
                <a:srgbClr val="000000"/>
              </a:solidFill>
              <a:prstDash val="solid"/>
            </a:ln>
          </c:spPr>
          <c:invertIfNegative val="0"/>
          <c:dLbls>
            <c:dLbl>
              <c:idx val="0"/>
              <c:layout>
                <c:manualLayout>
                  <c:x val="1.9420474771397345E-2"/>
                  <c:y val="-2.8074484164193947E-2"/>
                </c:manualLayout>
              </c:layout>
              <c:showLegendKey val="0"/>
              <c:showVal val="1"/>
              <c:showCatName val="0"/>
              <c:showSerName val="0"/>
              <c:showPercent val="0"/>
              <c:showBubbleSize val="0"/>
            </c:dLbl>
            <c:dLbl>
              <c:idx val="1"/>
              <c:layout>
                <c:manualLayout>
                  <c:x val="2.2625429313011945E-2"/>
                  <c:y val="-2.7148955483337806E-2"/>
                </c:manualLayout>
              </c:layout>
              <c:showLegendKey val="0"/>
              <c:showVal val="1"/>
              <c:showCatName val="0"/>
              <c:showSerName val="0"/>
              <c:showPercent val="0"/>
              <c:showBubbleSize val="0"/>
            </c:dLbl>
            <c:spPr>
              <a:noFill/>
              <a:ln w="25400">
                <a:noFill/>
              </a:ln>
            </c:spPr>
            <c:txPr>
              <a:bodyPr/>
              <a:lstStyle/>
              <a:p>
                <a:pPr>
                  <a:defRPr sz="1000" b="0" i="0" u="none" strike="noStrike" baseline="0">
                    <a:solidFill>
                      <a:srgbClr val="000000"/>
                    </a:solidFill>
                    <a:latin typeface="Arial"/>
                    <a:ea typeface="Arial"/>
                    <a:cs typeface="Arial"/>
                  </a:defRPr>
                </a:pPr>
                <a:endParaRPr lang="es-MX"/>
              </a:p>
            </c:txPr>
            <c:showLegendKey val="0"/>
            <c:showVal val="1"/>
            <c:showCatName val="0"/>
            <c:showSerName val="0"/>
            <c:showPercent val="0"/>
            <c:showBubbleSize val="0"/>
            <c:showLeaderLines val="0"/>
          </c:dLbls>
          <c:cat>
            <c:strRef>
              <c:f>('Resumen Concentrado'!$B$9,'Resumen Concentrado'!$B$15)</c:f>
              <c:strCache>
                <c:ptCount val="2"/>
                <c:pt idx="0">
                  <c:v>Cotización</c:v>
                </c:pt>
                <c:pt idx="1">
                  <c:v>Facturación</c:v>
                </c:pt>
              </c:strCache>
            </c:strRef>
          </c:cat>
          <c:val>
            <c:numRef>
              <c:f>('Resumen Concentrado'!$F$9,'Resumen Concentrado'!$F$15)</c:f>
              <c:numCache>
                <c:formatCode>0.0</c:formatCode>
                <c:ptCount val="2"/>
                <c:pt idx="0">
                  <c:v>9.4736842105263328</c:v>
                </c:pt>
                <c:pt idx="1">
                  <c:v>9.6</c:v>
                </c:pt>
              </c:numCache>
            </c:numRef>
          </c:val>
        </c:ser>
        <c:ser>
          <c:idx val="4"/>
          <c:order val="4"/>
          <c:tx>
            <c:strRef>
              <c:f>'Resumen Concentrado'!$G$2</c:f>
              <c:strCache>
                <c:ptCount val="1"/>
                <c:pt idx="0">
                  <c:v>1er Trim 2011</c:v>
                </c:pt>
              </c:strCache>
            </c:strRef>
          </c:tx>
          <c:spPr>
            <a:solidFill>
              <a:srgbClr val="FF33CC"/>
            </a:solidFill>
          </c:spPr>
          <c:invertIfNegative val="0"/>
          <c:dLbls>
            <c:dLbl>
              <c:idx val="0"/>
              <c:layout>
                <c:manualLayout>
                  <c:x val="1.0358860525342212E-2"/>
                  <c:y val="-1.7400761283306206E-2"/>
                </c:manualLayout>
              </c:layout>
              <c:showLegendKey val="0"/>
              <c:showVal val="1"/>
              <c:showCatName val="0"/>
              <c:showSerName val="0"/>
              <c:showPercent val="0"/>
              <c:showBubbleSize val="0"/>
            </c:dLbl>
            <c:dLbl>
              <c:idx val="1"/>
              <c:layout>
                <c:manualLayout>
                  <c:x val="1.4798372179060304E-2"/>
                  <c:y val="-1.5225666122892874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('Resumen Concentrado'!$B$9,'Resumen Concentrado'!$B$15)</c:f>
              <c:strCache>
                <c:ptCount val="2"/>
                <c:pt idx="0">
                  <c:v>Cotización</c:v>
                </c:pt>
                <c:pt idx="1">
                  <c:v>Facturación</c:v>
                </c:pt>
              </c:strCache>
            </c:strRef>
          </c:cat>
          <c:val>
            <c:numRef>
              <c:f>('Resumen Concentrado'!$G$9,'Resumen Concentrado'!$G$15)</c:f>
              <c:numCache>
                <c:formatCode>0.0</c:formatCode>
                <c:ptCount val="2"/>
                <c:pt idx="0">
                  <c:v>9.2631578947368425</c:v>
                </c:pt>
                <c:pt idx="1">
                  <c:v>9.0714285714285712</c:v>
                </c:pt>
              </c:numCache>
            </c:numRef>
          </c:val>
        </c:ser>
        <c:dLbls>
          <c:showLegendKey val="0"/>
          <c:showVal val="1"/>
          <c:showCatName val="0"/>
          <c:showSerName val="0"/>
          <c:showPercent val="0"/>
          <c:showBubbleSize val="0"/>
        </c:dLbls>
        <c:gapWidth val="150"/>
        <c:shape val="cylinder"/>
        <c:axId val="25880832"/>
        <c:axId val="29392896"/>
        <c:axId val="0"/>
      </c:bar3DChart>
      <c:catAx>
        <c:axId val="25880832"/>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s-MX"/>
          </a:p>
        </c:txPr>
        <c:crossAx val="29392896"/>
        <c:crossesAt val="8"/>
        <c:auto val="1"/>
        <c:lblAlgn val="ctr"/>
        <c:lblOffset val="100"/>
        <c:tickLblSkip val="1"/>
        <c:tickMarkSkip val="1"/>
        <c:noMultiLvlLbl val="0"/>
      </c:catAx>
      <c:valAx>
        <c:axId val="29392896"/>
        <c:scaling>
          <c:orientation val="minMax"/>
          <c:max val="10"/>
          <c:min val="8"/>
        </c:scaling>
        <c:delete val="0"/>
        <c:axPos val="l"/>
        <c:numFmt formatCode="0.0" sourceLinked="1"/>
        <c:majorTickMark val="out"/>
        <c:minorTickMark val="none"/>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s-MX"/>
          </a:p>
        </c:txPr>
        <c:crossAx val="25880832"/>
        <c:crosses val="autoZero"/>
        <c:crossBetween val="between"/>
        <c:majorUnit val="0.5"/>
        <c:minorUnit val="0.5"/>
      </c:valAx>
      <c:spPr>
        <a:noFill/>
        <a:ln w="25400">
          <a:noFill/>
        </a:ln>
      </c:spPr>
    </c:plotArea>
    <c:legend>
      <c:legendPos val="b"/>
      <c:layout>
        <c:manualLayout>
          <c:xMode val="edge"/>
          <c:yMode val="edge"/>
          <c:x val="0.28190899001109881"/>
          <c:y val="0.9559543230016313"/>
          <c:w val="0.59329598783503856"/>
          <c:h val="3.5186874071409954E-2"/>
        </c:manualLayout>
      </c:layout>
      <c:overlay val="0"/>
      <c:spPr>
        <a:solidFill>
          <a:srgbClr val="FFFFFF"/>
        </a:solidFill>
        <a:ln w="3175">
          <a:solidFill>
            <a:srgbClr val="000000"/>
          </a:solidFill>
          <a:prstDash val="solid"/>
        </a:ln>
      </c:spPr>
      <c:txPr>
        <a:bodyPr/>
        <a:lstStyle/>
        <a:p>
          <a:pPr>
            <a:defRPr sz="920" b="0" i="0" u="none" strike="noStrike" baseline="0">
              <a:solidFill>
                <a:srgbClr val="000000"/>
              </a:solidFill>
              <a:latin typeface="Arial"/>
              <a:ea typeface="Arial"/>
              <a:cs typeface="Arial"/>
            </a:defRPr>
          </a:pPr>
          <a:endParaRPr lang="es-MX"/>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s-MX"/>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64"/>
      <c:rotY val="20"/>
      <c:depthPercent val="100"/>
      <c:rAngAx val="1"/>
    </c:view3D>
    <c:floor>
      <c:thickness val="0"/>
      <c:spPr>
        <a:solidFill>
          <a:srgbClr val="C0C0C0"/>
        </a:solidFill>
        <a:ln w="3175">
          <a:solidFill>
            <a:srgbClr val="000000"/>
          </a:solidFill>
          <a:prstDash val="solid"/>
        </a:ln>
      </c:spPr>
    </c:floor>
    <c:sideWall>
      <c:thickness val="0"/>
      <c:spPr>
        <a:solidFill>
          <a:srgbClr val="FFFFFF"/>
        </a:solidFill>
        <a:ln w="25400">
          <a:noFill/>
        </a:ln>
      </c:spPr>
    </c:sideWall>
    <c:backWall>
      <c:thickness val="0"/>
      <c:spPr>
        <a:solidFill>
          <a:srgbClr val="FFFFFF"/>
        </a:solidFill>
        <a:ln w="25400">
          <a:noFill/>
        </a:ln>
      </c:spPr>
    </c:backWall>
    <c:plotArea>
      <c:layout>
        <c:manualLayout>
          <c:layoutTarget val="inner"/>
          <c:xMode val="edge"/>
          <c:yMode val="edge"/>
          <c:x val="5.1054384017758053E-2"/>
          <c:y val="1.468189233278956E-2"/>
          <c:w val="0.93784683684794667"/>
          <c:h val="0.87275693311582514"/>
        </c:manualLayout>
      </c:layout>
      <c:bar3DChart>
        <c:barDir val="col"/>
        <c:grouping val="clustered"/>
        <c:varyColors val="0"/>
        <c:ser>
          <c:idx val="0"/>
          <c:order val="0"/>
          <c:tx>
            <c:strRef>
              <c:f>'Resumen Concentrado'!$C$2</c:f>
              <c:strCache>
                <c:ptCount val="1"/>
                <c:pt idx="0">
                  <c:v>1er Trim 2010</c:v>
                </c:pt>
              </c:strCache>
            </c:strRef>
          </c:tx>
          <c:spPr>
            <a:solidFill>
              <a:srgbClr val="00FF00"/>
            </a:solidFill>
            <a:ln w="12700">
              <a:solidFill>
                <a:srgbClr val="000000"/>
              </a:solidFill>
              <a:prstDash val="solid"/>
            </a:ln>
          </c:spPr>
          <c:invertIfNegative val="0"/>
          <c:dLbls>
            <c:dLbl>
              <c:idx val="0"/>
              <c:layout>
                <c:manualLayout>
                  <c:x val="1.3031073668510668E-2"/>
                  <c:y val="-2.6323446926393601E-2"/>
                </c:manualLayout>
              </c:layout>
              <c:showLegendKey val="0"/>
              <c:showVal val="1"/>
              <c:showCatName val="0"/>
              <c:showSerName val="0"/>
              <c:showPercent val="0"/>
              <c:showBubbleSize val="0"/>
            </c:dLbl>
            <c:dLbl>
              <c:idx val="1"/>
              <c:layout>
                <c:manualLayout>
                  <c:x val="1.7345789600939097E-2"/>
                  <c:y val="-2.3350759784716839E-2"/>
                </c:manualLayout>
              </c:layout>
              <c:showLegendKey val="0"/>
              <c:showVal val="1"/>
              <c:showCatName val="0"/>
              <c:showSerName val="0"/>
              <c:showPercent val="0"/>
              <c:showBubbleSize val="0"/>
            </c:dLbl>
            <c:spPr>
              <a:noFill/>
              <a:ln w="25400">
                <a:noFill/>
              </a:ln>
            </c:spPr>
            <c:txPr>
              <a:bodyPr/>
              <a:lstStyle/>
              <a:p>
                <a:pPr>
                  <a:defRPr sz="1000" b="0" i="0" u="none" strike="noStrike" baseline="0">
                    <a:solidFill>
                      <a:srgbClr val="000000"/>
                    </a:solidFill>
                    <a:latin typeface="Arial"/>
                    <a:ea typeface="Arial"/>
                    <a:cs typeface="Arial"/>
                  </a:defRPr>
                </a:pPr>
                <a:endParaRPr lang="es-MX"/>
              </a:p>
            </c:txPr>
            <c:showLegendKey val="0"/>
            <c:showVal val="1"/>
            <c:showCatName val="0"/>
            <c:showSerName val="0"/>
            <c:showPercent val="0"/>
            <c:showBubbleSize val="0"/>
            <c:showLeaderLines val="0"/>
          </c:dLbls>
          <c:cat>
            <c:strRef>
              <c:f>('Resumen Concentrado'!$B$10,'Resumen Concentrado'!$B$14)</c:f>
              <c:strCache>
                <c:ptCount val="2"/>
                <c:pt idx="0">
                  <c:v>Recepción de muestras</c:v>
                </c:pt>
                <c:pt idx="1">
                  <c:v>Informes de resultados </c:v>
                </c:pt>
              </c:strCache>
            </c:strRef>
          </c:cat>
          <c:val>
            <c:numRef>
              <c:f>('Resumen Concentrado'!$C$10,'Resumen Concentrado'!$C$14)</c:f>
              <c:numCache>
                <c:formatCode>0.0</c:formatCode>
                <c:ptCount val="2"/>
                <c:pt idx="0">
                  <c:v>8.8500000000000068</c:v>
                </c:pt>
                <c:pt idx="1">
                  <c:v>9.0476190476190474</c:v>
                </c:pt>
              </c:numCache>
            </c:numRef>
          </c:val>
        </c:ser>
        <c:ser>
          <c:idx val="1"/>
          <c:order val="1"/>
          <c:tx>
            <c:strRef>
              <c:f>'Resumen Concentrado'!$D$2</c:f>
              <c:strCache>
                <c:ptCount val="1"/>
                <c:pt idx="0">
                  <c:v>2do Trim 2010</c:v>
                </c:pt>
              </c:strCache>
            </c:strRef>
          </c:tx>
          <c:spPr>
            <a:solidFill>
              <a:srgbClr val="FF9900"/>
            </a:solidFill>
            <a:ln w="12700">
              <a:solidFill>
                <a:srgbClr val="000000"/>
              </a:solidFill>
              <a:prstDash val="solid"/>
            </a:ln>
          </c:spPr>
          <c:invertIfNegative val="0"/>
          <c:dLbls>
            <c:dLbl>
              <c:idx val="0"/>
              <c:layout>
                <c:manualLayout>
                  <c:x val="1.1091321686897901E-2"/>
                  <c:y val="-2.5111730527974496E-2"/>
                </c:manualLayout>
              </c:layout>
              <c:showLegendKey val="0"/>
              <c:showVal val="1"/>
              <c:showCatName val="0"/>
              <c:showSerName val="0"/>
              <c:showPercent val="0"/>
              <c:showBubbleSize val="0"/>
            </c:dLbl>
            <c:dLbl>
              <c:idx val="1"/>
              <c:layout>
                <c:manualLayout>
                  <c:x val="1.6515915532756175E-2"/>
                  <c:y val="-3.0012202797651842E-2"/>
                </c:manualLayout>
              </c:layout>
              <c:showLegendKey val="0"/>
              <c:showVal val="1"/>
              <c:showCatName val="0"/>
              <c:showSerName val="0"/>
              <c:showPercent val="0"/>
              <c:showBubbleSize val="0"/>
            </c:dLbl>
            <c:spPr>
              <a:noFill/>
              <a:ln w="25400">
                <a:noFill/>
              </a:ln>
            </c:spPr>
            <c:txPr>
              <a:bodyPr/>
              <a:lstStyle/>
              <a:p>
                <a:pPr>
                  <a:defRPr sz="1000" b="0" i="0" u="none" strike="noStrike" baseline="0">
                    <a:solidFill>
                      <a:srgbClr val="000000"/>
                    </a:solidFill>
                    <a:latin typeface="Arial"/>
                    <a:ea typeface="Arial"/>
                    <a:cs typeface="Arial"/>
                  </a:defRPr>
                </a:pPr>
                <a:endParaRPr lang="es-MX"/>
              </a:p>
            </c:txPr>
            <c:showLegendKey val="0"/>
            <c:showVal val="1"/>
            <c:showCatName val="0"/>
            <c:showSerName val="0"/>
            <c:showPercent val="0"/>
            <c:showBubbleSize val="0"/>
            <c:showLeaderLines val="0"/>
          </c:dLbls>
          <c:cat>
            <c:strRef>
              <c:f>('Resumen Concentrado'!$B$10,'Resumen Concentrado'!$B$14)</c:f>
              <c:strCache>
                <c:ptCount val="2"/>
                <c:pt idx="0">
                  <c:v>Recepción de muestras</c:v>
                </c:pt>
                <c:pt idx="1">
                  <c:v>Informes de resultados </c:v>
                </c:pt>
              </c:strCache>
            </c:strRef>
          </c:cat>
          <c:val>
            <c:numRef>
              <c:f>('Resumen Concentrado'!$D$10,'Resumen Concentrado'!$D$14)</c:f>
              <c:numCache>
                <c:formatCode>0.0</c:formatCode>
                <c:ptCount val="2"/>
                <c:pt idx="0">
                  <c:v>9.0555555555555642</c:v>
                </c:pt>
                <c:pt idx="1">
                  <c:v>9.5555555555555642</c:v>
                </c:pt>
              </c:numCache>
            </c:numRef>
          </c:val>
        </c:ser>
        <c:ser>
          <c:idx val="2"/>
          <c:order val="2"/>
          <c:tx>
            <c:strRef>
              <c:f>'Resumen Concentrado'!$E$2</c:f>
              <c:strCache>
                <c:ptCount val="1"/>
                <c:pt idx="0">
                  <c:v>3er Trim 2010</c:v>
                </c:pt>
              </c:strCache>
            </c:strRef>
          </c:tx>
          <c:spPr>
            <a:solidFill>
              <a:srgbClr val="0000FF"/>
            </a:solidFill>
            <a:ln w="12700">
              <a:solidFill>
                <a:srgbClr val="000000"/>
              </a:solidFill>
              <a:prstDash val="solid"/>
            </a:ln>
          </c:spPr>
          <c:invertIfNegative val="0"/>
          <c:dLbls>
            <c:dLbl>
              <c:idx val="0"/>
              <c:layout>
                <c:manualLayout>
                  <c:x val="1.8030593012721505E-2"/>
                  <c:y val="-2.9287913235967841E-2"/>
                </c:manualLayout>
              </c:layout>
              <c:showLegendKey val="0"/>
              <c:showVal val="1"/>
              <c:showCatName val="0"/>
              <c:showSerName val="0"/>
              <c:showPercent val="0"/>
              <c:showBubbleSize val="0"/>
            </c:dLbl>
            <c:dLbl>
              <c:idx val="1"/>
              <c:layout>
                <c:manualLayout>
                  <c:x val="2.3455186858579592E-2"/>
                  <c:y val="-2.8198139180400171E-2"/>
                </c:manualLayout>
              </c:layout>
              <c:showLegendKey val="0"/>
              <c:showVal val="1"/>
              <c:showCatName val="0"/>
              <c:showSerName val="0"/>
              <c:showPercent val="0"/>
              <c:showBubbleSize val="0"/>
            </c:dLbl>
            <c:spPr>
              <a:noFill/>
              <a:ln w="25400">
                <a:noFill/>
              </a:ln>
            </c:spPr>
            <c:txPr>
              <a:bodyPr/>
              <a:lstStyle/>
              <a:p>
                <a:pPr>
                  <a:defRPr sz="1000" b="0" i="0" u="none" strike="noStrike" baseline="0">
                    <a:solidFill>
                      <a:srgbClr val="000000"/>
                    </a:solidFill>
                    <a:latin typeface="Arial"/>
                    <a:ea typeface="Arial"/>
                    <a:cs typeface="Arial"/>
                  </a:defRPr>
                </a:pPr>
                <a:endParaRPr lang="es-MX"/>
              </a:p>
            </c:txPr>
            <c:showLegendKey val="0"/>
            <c:showVal val="1"/>
            <c:showCatName val="0"/>
            <c:showSerName val="0"/>
            <c:showPercent val="0"/>
            <c:showBubbleSize val="0"/>
            <c:showLeaderLines val="0"/>
          </c:dLbls>
          <c:cat>
            <c:strRef>
              <c:f>('Resumen Concentrado'!$B$10,'Resumen Concentrado'!$B$14)</c:f>
              <c:strCache>
                <c:ptCount val="2"/>
                <c:pt idx="0">
                  <c:v>Recepción de muestras</c:v>
                </c:pt>
                <c:pt idx="1">
                  <c:v>Informes de resultados </c:v>
                </c:pt>
              </c:strCache>
            </c:strRef>
          </c:cat>
          <c:val>
            <c:numRef>
              <c:f>('Resumen Concentrado'!$E$10,'Resumen Concentrado'!$E$14)</c:f>
              <c:numCache>
                <c:formatCode>0.0</c:formatCode>
                <c:ptCount val="2"/>
                <c:pt idx="0">
                  <c:v>9.6111111111110965</c:v>
                </c:pt>
                <c:pt idx="1">
                  <c:v>9.4444444444444446</c:v>
                </c:pt>
              </c:numCache>
            </c:numRef>
          </c:val>
        </c:ser>
        <c:ser>
          <c:idx val="3"/>
          <c:order val="3"/>
          <c:tx>
            <c:strRef>
              <c:f>'Resumen Concentrado'!$F$2</c:f>
              <c:strCache>
                <c:ptCount val="1"/>
                <c:pt idx="0">
                  <c:v>4to Trim 2010</c:v>
                </c:pt>
              </c:strCache>
            </c:strRef>
          </c:tx>
          <c:spPr>
            <a:solidFill>
              <a:srgbClr val="FF0000"/>
            </a:solidFill>
            <a:ln w="12700">
              <a:solidFill>
                <a:srgbClr val="000000"/>
              </a:solidFill>
              <a:prstDash val="solid"/>
            </a:ln>
          </c:spPr>
          <c:invertIfNegative val="0"/>
          <c:dLbls>
            <c:dLbl>
              <c:idx val="0"/>
              <c:layout>
                <c:manualLayout>
                  <c:x val="2.1640230598256375E-2"/>
                  <c:y val="-2.7555886672404054E-2"/>
                </c:manualLayout>
              </c:layout>
              <c:showLegendKey val="0"/>
              <c:showVal val="1"/>
              <c:showCatName val="0"/>
              <c:showSerName val="0"/>
              <c:showPercent val="0"/>
              <c:showBubbleSize val="0"/>
            </c:dLbl>
            <c:dLbl>
              <c:idx val="1"/>
              <c:layout>
                <c:manualLayout>
                  <c:x val="1.5966161832434961E-2"/>
                  <c:y val="-2.9275924522485296E-2"/>
                </c:manualLayout>
              </c:layout>
              <c:showLegendKey val="0"/>
              <c:showVal val="1"/>
              <c:showCatName val="0"/>
              <c:showSerName val="0"/>
              <c:showPercent val="0"/>
              <c:showBubbleSize val="0"/>
            </c:dLbl>
            <c:spPr>
              <a:noFill/>
              <a:ln w="25400">
                <a:noFill/>
              </a:ln>
            </c:spPr>
            <c:txPr>
              <a:bodyPr/>
              <a:lstStyle/>
              <a:p>
                <a:pPr>
                  <a:defRPr sz="1000" b="0" i="0" u="none" strike="noStrike" baseline="0">
                    <a:solidFill>
                      <a:srgbClr val="000000"/>
                    </a:solidFill>
                    <a:latin typeface="Arial"/>
                    <a:ea typeface="Arial"/>
                    <a:cs typeface="Arial"/>
                  </a:defRPr>
                </a:pPr>
                <a:endParaRPr lang="es-MX"/>
              </a:p>
            </c:txPr>
            <c:showLegendKey val="0"/>
            <c:showVal val="1"/>
            <c:showCatName val="0"/>
            <c:showSerName val="0"/>
            <c:showPercent val="0"/>
            <c:showBubbleSize val="0"/>
            <c:showLeaderLines val="0"/>
          </c:dLbls>
          <c:cat>
            <c:strRef>
              <c:f>('Resumen Concentrado'!$B$10,'Resumen Concentrado'!$B$14)</c:f>
              <c:strCache>
                <c:ptCount val="2"/>
                <c:pt idx="0">
                  <c:v>Recepción de muestras</c:v>
                </c:pt>
                <c:pt idx="1">
                  <c:v>Informes de resultados </c:v>
                </c:pt>
              </c:strCache>
            </c:strRef>
          </c:cat>
          <c:val>
            <c:numRef>
              <c:f>('Resumen Concentrado'!$F$10,'Resumen Concentrado'!$F$14)</c:f>
              <c:numCache>
                <c:formatCode>0.0</c:formatCode>
                <c:ptCount val="2"/>
                <c:pt idx="0">
                  <c:v>9.2105263157894743</c:v>
                </c:pt>
                <c:pt idx="1">
                  <c:v>9.4210526315789505</c:v>
                </c:pt>
              </c:numCache>
            </c:numRef>
          </c:val>
        </c:ser>
        <c:ser>
          <c:idx val="4"/>
          <c:order val="4"/>
          <c:tx>
            <c:strRef>
              <c:f>'Resumen Concentrado'!$G$2</c:f>
              <c:strCache>
                <c:ptCount val="1"/>
                <c:pt idx="0">
                  <c:v>1er Trim 2011</c:v>
                </c:pt>
              </c:strCache>
            </c:strRef>
          </c:tx>
          <c:spPr>
            <a:solidFill>
              <a:srgbClr val="FF33CC"/>
            </a:solidFill>
          </c:spPr>
          <c:invertIfNegative val="0"/>
          <c:dLbls>
            <c:dLbl>
              <c:idx val="0"/>
              <c:layout>
                <c:manualLayout>
                  <c:x val="1.1838697743248243E-2"/>
                  <c:y val="-1.9575856443719439E-2"/>
                </c:manualLayout>
              </c:layout>
              <c:showLegendKey val="0"/>
              <c:showVal val="1"/>
              <c:showCatName val="0"/>
              <c:showSerName val="0"/>
              <c:showPercent val="0"/>
              <c:showBubbleSize val="0"/>
            </c:dLbl>
            <c:dLbl>
              <c:idx val="1"/>
              <c:layout>
                <c:manualLayout>
                  <c:x val="7.399186089530157E-3"/>
                  <c:y val="-2.1750951604132637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('Resumen Concentrado'!$B$10,'Resumen Concentrado'!$B$14)</c:f>
              <c:strCache>
                <c:ptCount val="2"/>
                <c:pt idx="0">
                  <c:v>Recepción de muestras</c:v>
                </c:pt>
                <c:pt idx="1">
                  <c:v>Informes de resultados </c:v>
                </c:pt>
              </c:strCache>
            </c:strRef>
          </c:cat>
          <c:val>
            <c:numRef>
              <c:f>('Resumen Concentrado'!$G$10,'Resumen Concentrado'!$G$14)</c:f>
              <c:numCache>
                <c:formatCode>0.0</c:formatCode>
                <c:ptCount val="2"/>
                <c:pt idx="0">
                  <c:v>8.882352941176471</c:v>
                </c:pt>
                <c:pt idx="1">
                  <c:v>9.3157894736842248</c:v>
                </c:pt>
              </c:numCache>
            </c:numRef>
          </c:val>
        </c:ser>
        <c:dLbls>
          <c:showLegendKey val="0"/>
          <c:showVal val="1"/>
          <c:showCatName val="0"/>
          <c:showSerName val="0"/>
          <c:showPercent val="0"/>
          <c:showBubbleSize val="0"/>
        </c:dLbls>
        <c:gapWidth val="150"/>
        <c:shape val="cylinder"/>
        <c:axId val="19872768"/>
        <c:axId val="19895040"/>
        <c:axId val="0"/>
      </c:bar3DChart>
      <c:catAx>
        <c:axId val="19872768"/>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s-MX"/>
          </a:p>
        </c:txPr>
        <c:crossAx val="19895040"/>
        <c:crossesAt val="8"/>
        <c:auto val="1"/>
        <c:lblAlgn val="ctr"/>
        <c:lblOffset val="100"/>
        <c:tickLblSkip val="1"/>
        <c:tickMarkSkip val="1"/>
        <c:noMultiLvlLbl val="0"/>
      </c:catAx>
      <c:valAx>
        <c:axId val="19895040"/>
        <c:scaling>
          <c:orientation val="minMax"/>
          <c:max val="10"/>
          <c:min val="8"/>
        </c:scaling>
        <c:delete val="0"/>
        <c:axPos val="l"/>
        <c:numFmt formatCode="0.0" sourceLinked="1"/>
        <c:majorTickMark val="out"/>
        <c:minorTickMark val="none"/>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s-MX"/>
          </a:p>
        </c:txPr>
        <c:crossAx val="19872768"/>
        <c:crosses val="autoZero"/>
        <c:crossBetween val="between"/>
        <c:majorUnit val="0.5"/>
        <c:minorUnit val="0.5"/>
      </c:valAx>
      <c:spPr>
        <a:noFill/>
        <a:ln w="25400">
          <a:noFill/>
        </a:ln>
      </c:spPr>
    </c:plotArea>
    <c:legend>
      <c:legendPos val="b"/>
      <c:layout>
        <c:manualLayout>
          <c:xMode val="edge"/>
          <c:yMode val="edge"/>
          <c:x val="0.27746947835738134"/>
          <c:y val="0.96247960848287284"/>
          <c:w val="0.59329598783503856"/>
          <c:h val="3.5186874071409954E-2"/>
        </c:manualLayout>
      </c:layout>
      <c:overlay val="0"/>
      <c:spPr>
        <a:solidFill>
          <a:srgbClr val="FFFFFF"/>
        </a:solidFill>
        <a:ln w="3175">
          <a:solidFill>
            <a:srgbClr val="000000"/>
          </a:solidFill>
          <a:prstDash val="solid"/>
        </a:ln>
      </c:spPr>
      <c:txPr>
        <a:bodyPr/>
        <a:lstStyle/>
        <a:p>
          <a:pPr>
            <a:defRPr sz="920" b="0" i="0" u="none" strike="noStrike" baseline="0">
              <a:solidFill>
                <a:srgbClr val="000000"/>
              </a:solidFill>
              <a:latin typeface="Arial"/>
              <a:ea typeface="Arial"/>
              <a:cs typeface="Arial"/>
            </a:defRPr>
          </a:pPr>
          <a:endParaRPr lang="es-MX"/>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s-MX"/>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64"/>
      <c:rotY val="20"/>
      <c:depthPercent val="100"/>
      <c:rAngAx val="1"/>
    </c:view3D>
    <c:floor>
      <c:thickness val="0"/>
      <c:spPr>
        <a:solidFill>
          <a:srgbClr val="C0C0C0"/>
        </a:solidFill>
        <a:ln w="3175">
          <a:solidFill>
            <a:srgbClr val="000000"/>
          </a:solidFill>
          <a:prstDash val="solid"/>
        </a:ln>
      </c:spPr>
    </c:floor>
    <c:sideWall>
      <c:thickness val="0"/>
      <c:spPr>
        <a:solidFill>
          <a:srgbClr val="FFFFFF"/>
        </a:solidFill>
        <a:ln w="25400">
          <a:noFill/>
        </a:ln>
      </c:spPr>
    </c:sideWall>
    <c:backWall>
      <c:thickness val="0"/>
      <c:spPr>
        <a:solidFill>
          <a:srgbClr val="FFFFFF"/>
        </a:solidFill>
        <a:ln w="25400">
          <a:noFill/>
        </a:ln>
      </c:spPr>
    </c:backWall>
    <c:plotArea>
      <c:layout>
        <c:manualLayout>
          <c:layoutTarget val="inner"/>
          <c:xMode val="edge"/>
          <c:yMode val="edge"/>
          <c:x val="5.1054384017758053E-2"/>
          <c:y val="1.468189233278956E-2"/>
          <c:w val="0.93784683684794667"/>
          <c:h val="0.87275693311582514"/>
        </c:manualLayout>
      </c:layout>
      <c:bar3DChart>
        <c:barDir val="col"/>
        <c:grouping val="clustered"/>
        <c:varyColors val="0"/>
        <c:ser>
          <c:idx val="0"/>
          <c:order val="0"/>
          <c:tx>
            <c:strRef>
              <c:f>'Resumen Concentrado'!$C$2</c:f>
              <c:strCache>
                <c:ptCount val="1"/>
                <c:pt idx="0">
                  <c:v>1er Trim 2010</c:v>
                </c:pt>
              </c:strCache>
            </c:strRef>
          </c:tx>
          <c:spPr>
            <a:solidFill>
              <a:srgbClr val="00FF00"/>
            </a:solidFill>
            <a:ln w="12700">
              <a:solidFill>
                <a:srgbClr val="000000"/>
              </a:solidFill>
              <a:prstDash val="solid"/>
            </a:ln>
          </c:spPr>
          <c:invertIfNegative val="0"/>
          <c:dLbls>
            <c:dLbl>
              <c:idx val="0"/>
              <c:layout>
                <c:manualLayout>
                  <c:x val="1.0811317841651617E-2"/>
                  <c:y val="-2.5017019691462056E-2"/>
                </c:manualLayout>
              </c:layout>
              <c:showLegendKey val="0"/>
              <c:showVal val="1"/>
              <c:showCatName val="0"/>
              <c:showSerName val="0"/>
              <c:showPercent val="0"/>
              <c:showBubbleSize val="0"/>
            </c:dLbl>
            <c:dLbl>
              <c:idx val="1"/>
              <c:layout>
                <c:manualLayout>
                  <c:x val="1.6235911687509531E-2"/>
                  <c:y val="-3.1630336583130983E-2"/>
                </c:manualLayout>
              </c:layout>
              <c:showLegendKey val="0"/>
              <c:showVal val="1"/>
              <c:showCatName val="0"/>
              <c:showSerName val="0"/>
              <c:showPercent val="0"/>
              <c:showBubbleSize val="0"/>
            </c:dLbl>
            <c:spPr>
              <a:noFill/>
              <a:ln w="25400">
                <a:noFill/>
              </a:ln>
            </c:spPr>
            <c:txPr>
              <a:bodyPr/>
              <a:lstStyle/>
              <a:p>
                <a:pPr>
                  <a:defRPr sz="1000" b="0" i="0" u="none" strike="noStrike" baseline="0">
                    <a:solidFill>
                      <a:srgbClr val="000000"/>
                    </a:solidFill>
                    <a:latin typeface="Arial"/>
                    <a:ea typeface="Arial"/>
                    <a:cs typeface="Arial"/>
                  </a:defRPr>
                </a:pPr>
                <a:endParaRPr lang="es-MX"/>
              </a:p>
            </c:txPr>
            <c:showLegendKey val="0"/>
            <c:showVal val="1"/>
            <c:showCatName val="0"/>
            <c:showSerName val="0"/>
            <c:showPercent val="0"/>
            <c:showBubbleSize val="0"/>
            <c:showLeaderLines val="0"/>
          </c:dLbls>
          <c:cat>
            <c:strRef>
              <c:f>('Resumen Concentrado'!$B$11,'Resumen Concentrado'!$B$16)</c:f>
              <c:strCache>
                <c:ptCount val="2"/>
                <c:pt idx="0">
                  <c:v>Tiempo</c:v>
                </c:pt>
                <c:pt idx="1">
                  <c:v>Precio</c:v>
                </c:pt>
              </c:strCache>
            </c:strRef>
          </c:cat>
          <c:val>
            <c:numRef>
              <c:f>('Resumen Concentrado'!$C$11,'Resumen Concentrado'!$C$16)</c:f>
              <c:numCache>
                <c:formatCode>0.0</c:formatCode>
                <c:ptCount val="2"/>
                <c:pt idx="0">
                  <c:v>8.75</c:v>
                </c:pt>
                <c:pt idx="1">
                  <c:v>8.5555555555555642</c:v>
                </c:pt>
              </c:numCache>
            </c:numRef>
          </c:val>
        </c:ser>
        <c:ser>
          <c:idx val="1"/>
          <c:order val="1"/>
          <c:tx>
            <c:strRef>
              <c:f>'Resumen Concentrado'!$D$2</c:f>
              <c:strCache>
                <c:ptCount val="1"/>
                <c:pt idx="0">
                  <c:v>2do Trim 2010</c:v>
                </c:pt>
              </c:strCache>
            </c:strRef>
          </c:tx>
          <c:spPr>
            <a:solidFill>
              <a:srgbClr val="FF9900"/>
            </a:solidFill>
            <a:ln w="12700">
              <a:solidFill>
                <a:srgbClr val="000000"/>
              </a:solidFill>
              <a:prstDash val="solid"/>
            </a:ln>
          </c:spPr>
          <c:invertIfNegative val="0"/>
          <c:dLbls>
            <c:dLbl>
              <c:idx val="0"/>
              <c:layout>
                <c:manualLayout>
                  <c:x val="1.7750589167475066E-2"/>
                  <c:y val="-2.8431576558639832E-2"/>
                </c:manualLayout>
              </c:layout>
              <c:showLegendKey val="0"/>
              <c:showVal val="1"/>
              <c:showCatName val="0"/>
              <c:showSerName val="0"/>
              <c:showPercent val="0"/>
              <c:showBubbleSize val="0"/>
            </c:dLbl>
            <c:dLbl>
              <c:idx val="1"/>
              <c:layout>
                <c:manualLayout>
                  <c:x val="1.9845549273044681E-2"/>
                  <c:y val="-2.8915920583336592E-2"/>
                </c:manualLayout>
              </c:layout>
              <c:showLegendKey val="0"/>
              <c:showVal val="1"/>
              <c:showCatName val="0"/>
              <c:showSerName val="0"/>
              <c:showPercent val="0"/>
              <c:showBubbleSize val="0"/>
            </c:dLbl>
            <c:spPr>
              <a:noFill/>
              <a:ln w="25400">
                <a:noFill/>
              </a:ln>
            </c:spPr>
            <c:txPr>
              <a:bodyPr/>
              <a:lstStyle/>
              <a:p>
                <a:pPr>
                  <a:defRPr sz="1000" b="0" i="0" u="none" strike="noStrike" baseline="0">
                    <a:solidFill>
                      <a:srgbClr val="000000"/>
                    </a:solidFill>
                    <a:latin typeface="Arial"/>
                    <a:ea typeface="Arial"/>
                    <a:cs typeface="Arial"/>
                  </a:defRPr>
                </a:pPr>
                <a:endParaRPr lang="es-MX"/>
              </a:p>
            </c:txPr>
            <c:showLegendKey val="0"/>
            <c:showVal val="1"/>
            <c:showCatName val="0"/>
            <c:showSerName val="0"/>
            <c:showPercent val="0"/>
            <c:showBubbleSize val="0"/>
            <c:showLeaderLines val="0"/>
          </c:dLbls>
          <c:cat>
            <c:strRef>
              <c:f>('Resumen Concentrado'!$B$11,'Resumen Concentrado'!$B$16)</c:f>
              <c:strCache>
                <c:ptCount val="2"/>
                <c:pt idx="0">
                  <c:v>Tiempo</c:v>
                </c:pt>
                <c:pt idx="1">
                  <c:v>Precio</c:v>
                </c:pt>
              </c:strCache>
            </c:strRef>
          </c:cat>
          <c:val>
            <c:numRef>
              <c:f>('Resumen Concentrado'!$D$11,'Resumen Concentrado'!$D$16)</c:f>
              <c:numCache>
                <c:formatCode>0.0</c:formatCode>
                <c:ptCount val="2"/>
                <c:pt idx="0">
                  <c:v>9.3529411764705888</c:v>
                </c:pt>
                <c:pt idx="1">
                  <c:v>8.8888888888888893</c:v>
                </c:pt>
              </c:numCache>
            </c:numRef>
          </c:val>
        </c:ser>
        <c:ser>
          <c:idx val="2"/>
          <c:order val="2"/>
          <c:tx>
            <c:strRef>
              <c:f>'Resumen Concentrado'!$E$2</c:f>
              <c:strCache>
                <c:ptCount val="1"/>
                <c:pt idx="0">
                  <c:v>3er Trim 2010</c:v>
                </c:pt>
              </c:strCache>
            </c:strRef>
          </c:tx>
          <c:spPr>
            <a:solidFill>
              <a:srgbClr val="0000FF"/>
            </a:solidFill>
            <a:ln w="12700">
              <a:solidFill>
                <a:srgbClr val="000000"/>
              </a:solidFill>
              <a:prstDash val="solid"/>
            </a:ln>
          </c:spPr>
          <c:invertIfNegative val="0"/>
          <c:dLbls>
            <c:dLbl>
              <c:idx val="0"/>
              <c:layout>
                <c:manualLayout>
                  <c:x val="1.8030593012721505E-2"/>
                  <c:y val="-2.9105170989026097E-2"/>
                </c:manualLayout>
              </c:layout>
              <c:showLegendKey val="0"/>
              <c:showVal val="1"/>
              <c:showCatName val="0"/>
              <c:showSerName val="0"/>
              <c:showPercent val="0"/>
              <c:showBubbleSize val="0"/>
            </c:dLbl>
            <c:dLbl>
              <c:idx val="1"/>
              <c:layout>
                <c:manualLayout>
                  <c:x val="2.2345308945149852E-2"/>
                  <c:y val="-2.5287793348833191E-2"/>
                </c:manualLayout>
              </c:layout>
              <c:showLegendKey val="0"/>
              <c:showVal val="1"/>
              <c:showCatName val="0"/>
              <c:showSerName val="0"/>
              <c:showPercent val="0"/>
              <c:showBubbleSize val="0"/>
            </c:dLbl>
            <c:spPr>
              <a:noFill/>
              <a:ln w="25400">
                <a:noFill/>
              </a:ln>
            </c:spPr>
            <c:txPr>
              <a:bodyPr/>
              <a:lstStyle/>
              <a:p>
                <a:pPr>
                  <a:defRPr sz="1000" b="0" i="0" u="none" strike="noStrike" baseline="0">
                    <a:solidFill>
                      <a:srgbClr val="000000"/>
                    </a:solidFill>
                    <a:latin typeface="Arial"/>
                    <a:ea typeface="Arial"/>
                    <a:cs typeface="Arial"/>
                  </a:defRPr>
                </a:pPr>
                <a:endParaRPr lang="es-MX"/>
              </a:p>
            </c:txPr>
            <c:showLegendKey val="0"/>
            <c:showVal val="1"/>
            <c:showCatName val="0"/>
            <c:showSerName val="0"/>
            <c:showPercent val="0"/>
            <c:showBubbleSize val="0"/>
            <c:showLeaderLines val="0"/>
          </c:dLbls>
          <c:cat>
            <c:strRef>
              <c:f>('Resumen Concentrado'!$B$11,'Resumen Concentrado'!$B$16)</c:f>
              <c:strCache>
                <c:ptCount val="2"/>
                <c:pt idx="0">
                  <c:v>Tiempo</c:v>
                </c:pt>
                <c:pt idx="1">
                  <c:v>Precio</c:v>
                </c:pt>
              </c:strCache>
            </c:strRef>
          </c:cat>
          <c:val>
            <c:numRef>
              <c:f>('Resumen Concentrado'!$E$11,'Resumen Concentrado'!$E$16)</c:f>
              <c:numCache>
                <c:formatCode>0.0</c:formatCode>
                <c:ptCount val="2"/>
                <c:pt idx="0">
                  <c:v>9.5</c:v>
                </c:pt>
                <c:pt idx="1">
                  <c:v>8.666666666666675</c:v>
                </c:pt>
              </c:numCache>
            </c:numRef>
          </c:val>
        </c:ser>
        <c:ser>
          <c:idx val="3"/>
          <c:order val="3"/>
          <c:tx>
            <c:strRef>
              <c:f>'Resumen Concentrado'!$F$2</c:f>
              <c:strCache>
                <c:ptCount val="1"/>
                <c:pt idx="0">
                  <c:v>4to Trim 2010</c:v>
                </c:pt>
              </c:strCache>
            </c:strRef>
          </c:tx>
          <c:spPr>
            <a:solidFill>
              <a:srgbClr val="FF0000"/>
            </a:solidFill>
            <a:ln w="12700">
              <a:solidFill>
                <a:srgbClr val="000000"/>
              </a:solidFill>
              <a:prstDash val="solid"/>
            </a:ln>
          </c:spPr>
          <c:invertIfNegative val="0"/>
          <c:dLbls>
            <c:dLbl>
              <c:idx val="0"/>
              <c:layout>
                <c:manualLayout>
                  <c:x val="1.8310596857967841E-2"/>
                  <c:y val="-2.7897393739322502E-2"/>
                </c:manualLayout>
              </c:layout>
              <c:showLegendKey val="0"/>
              <c:showVal val="1"/>
              <c:showCatName val="0"/>
              <c:showSerName val="0"/>
              <c:showPercent val="0"/>
              <c:showBubbleSize val="0"/>
            </c:dLbl>
            <c:dLbl>
              <c:idx val="1"/>
              <c:layout>
                <c:manualLayout>
                  <c:x val="1.8185917659293803E-2"/>
                  <c:y val="-2.0935376552645366E-2"/>
                </c:manualLayout>
              </c:layout>
              <c:showLegendKey val="0"/>
              <c:showVal val="1"/>
              <c:showCatName val="0"/>
              <c:showSerName val="0"/>
              <c:showPercent val="0"/>
              <c:showBubbleSize val="0"/>
            </c:dLbl>
            <c:spPr>
              <a:noFill/>
              <a:ln w="25400">
                <a:noFill/>
              </a:ln>
            </c:spPr>
            <c:txPr>
              <a:bodyPr/>
              <a:lstStyle/>
              <a:p>
                <a:pPr>
                  <a:defRPr sz="1000" b="0" i="0" u="none" strike="noStrike" baseline="0">
                    <a:solidFill>
                      <a:srgbClr val="000000"/>
                    </a:solidFill>
                    <a:latin typeface="Arial"/>
                    <a:ea typeface="Arial"/>
                    <a:cs typeface="Arial"/>
                  </a:defRPr>
                </a:pPr>
                <a:endParaRPr lang="es-MX"/>
              </a:p>
            </c:txPr>
            <c:showLegendKey val="0"/>
            <c:showVal val="1"/>
            <c:showCatName val="0"/>
            <c:showSerName val="0"/>
            <c:showPercent val="0"/>
            <c:showBubbleSize val="0"/>
            <c:showLeaderLines val="0"/>
          </c:dLbls>
          <c:cat>
            <c:strRef>
              <c:f>('Resumen Concentrado'!$B$11,'Resumen Concentrado'!$B$16)</c:f>
              <c:strCache>
                <c:ptCount val="2"/>
                <c:pt idx="0">
                  <c:v>Tiempo</c:v>
                </c:pt>
                <c:pt idx="1">
                  <c:v>Precio</c:v>
                </c:pt>
              </c:strCache>
            </c:strRef>
          </c:cat>
          <c:val>
            <c:numRef>
              <c:f>('Resumen Concentrado'!$F$11,'Resumen Concentrado'!$F$16)</c:f>
              <c:numCache>
                <c:formatCode>0.0</c:formatCode>
                <c:ptCount val="2"/>
                <c:pt idx="0">
                  <c:v>9.0526315789473841</c:v>
                </c:pt>
                <c:pt idx="1">
                  <c:v>8.5</c:v>
                </c:pt>
              </c:numCache>
            </c:numRef>
          </c:val>
        </c:ser>
        <c:ser>
          <c:idx val="4"/>
          <c:order val="4"/>
          <c:tx>
            <c:strRef>
              <c:f>'Resumen Concentrado'!$G$2</c:f>
              <c:strCache>
                <c:ptCount val="1"/>
                <c:pt idx="0">
                  <c:v>1er Trim 2011</c:v>
                </c:pt>
              </c:strCache>
            </c:strRef>
          </c:tx>
          <c:spPr>
            <a:solidFill>
              <a:srgbClr val="FF33CC"/>
            </a:solidFill>
          </c:spPr>
          <c:invertIfNegative val="0"/>
          <c:dLbls>
            <c:dLbl>
              <c:idx val="0"/>
              <c:layout>
                <c:manualLayout>
                  <c:x val="5.9193488716241379E-3"/>
                  <c:y val="-2.1750951604132669E-2"/>
                </c:manualLayout>
              </c:layout>
              <c:showLegendKey val="0"/>
              <c:showVal val="1"/>
              <c:showCatName val="0"/>
              <c:showSerName val="0"/>
              <c:showPercent val="0"/>
              <c:showBubbleSize val="0"/>
            </c:dLbl>
            <c:dLbl>
              <c:idx val="1"/>
              <c:layout>
                <c:manualLayout>
                  <c:x val="0"/>
                  <c:y val="-2.3926046764545867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('Resumen Concentrado'!$B$11,'Resumen Concentrado'!$B$16)</c:f>
              <c:strCache>
                <c:ptCount val="2"/>
                <c:pt idx="0">
                  <c:v>Tiempo</c:v>
                </c:pt>
                <c:pt idx="1">
                  <c:v>Precio</c:v>
                </c:pt>
              </c:strCache>
            </c:strRef>
          </c:cat>
          <c:val>
            <c:numRef>
              <c:f>('Resumen Concentrado'!$G$11,'Resumen Concentrado'!$G$16)</c:f>
              <c:numCache>
                <c:formatCode>0.0</c:formatCode>
                <c:ptCount val="2"/>
                <c:pt idx="0">
                  <c:v>9.1578947368421044</c:v>
                </c:pt>
                <c:pt idx="1">
                  <c:v>8.6111111111110965</c:v>
                </c:pt>
              </c:numCache>
            </c:numRef>
          </c:val>
        </c:ser>
        <c:dLbls>
          <c:showLegendKey val="0"/>
          <c:showVal val="1"/>
          <c:showCatName val="0"/>
          <c:showSerName val="0"/>
          <c:showPercent val="0"/>
          <c:showBubbleSize val="0"/>
        </c:dLbls>
        <c:gapWidth val="150"/>
        <c:shape val="cylinder"/>
        <c:axId val="84934656"/>
        <c:axId val="84936192"/>
        <c:axId val="0"/>
      </c:bar3DChart>
      <c:catAx>
        <c:axId val="84934656"/>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s-MX"/>
          </a:p>
        </c:txPr>
        <c:crossAx val="84936192"/>
        <c:crossesAt val="8"/>
        <c:auto val="1"/>
        <c:lblAlgn val="ctr"/>
        <c:lblOffset val="100"/>
        <c:tickLblSkip val="1"/>
        <c:tickMarkSkip val="1"/>
        <c:noMultiLvlLbl val="0"/>
      </c:catAx>
      <c:valAx>
        <c:axId val="84936192"/>
        <c:scaling>
          <c:orientation val="minMax"/>
          <c:max val="10"/>
          <c:min val="8"/>
        </c:scaling>
        <c:delete val="0"/>
        <c:axPos val="l"/>
        <c:numFmt formatCode="0.0" sourceLinked="1"/>
        <c:majorTickMark val="out"/>
        <c:minorTickMark val="none"/>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s-MX"/>
          </a:p>
        </c:txPr>
        <c:crossAx val="84934656"/>
        <c:crosses val="autoZero"/>
        <c:crossBetween val="between"/>
        <c:majorUnit val="0.5"/>
        <c:minorUnit val="0.5"/>
      </c:valAx>
      <c:spPr>
        <a:noFill/>
        <a:ln w="25400">
          <a:noFill/>
        </a:ln>
      </c:spPr>
    </c:plotArea>
    <c:legend>
      <c:legendPos val="b"/>
      <c:layout>
        <c:manualLayout>
          <c:xMode val="edge"/>
          <c:yMode val="edge"/>
          <c:x val="0.28190899001109881"/>
          <c:y val="0.9559543230016313"/>
          <c:w val="0.59329598783503856"/>
          <c:h val="3.5186874071409954E-2"/>
        </c:manualLayout>
      </c:layout>
      <c:overlay val="0"/>
      <c:spPr>
        <a:solidFill>
          <a:srgbClr val="FFFFFF"/>
        </a:solidFill>
        <a:ln w="3175">
          <a:solidFill>
            <a:srgbClr val="000000"/>
          </a:solidFill>
          <a:prstDash val="solid"/>
        </a:ln>
      </c:spPr>
      <c:txPr>
        <a:bodyPr/>
        <a:lstStyle/>
        <a:p>
          <a:pPr>
            <a:defRPr sz="920" b="0" i="0" u="none" strike="noStrike" baseline="0">
              <a:solidFill>
                <a:srgbClr val="000000"/>
              </a:solidFill>
              <a:latin typeface="Arial"/>
              <a:ea typeface="Arial"/>
              <a:cs typeface="Arial"/>
            </a:defRPr>
          </a:pPr>
          <a:endParaRPr lang="es-MX"/>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s-MX"/>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64"/>
      <c:rotY val="20"/>
      <c:depthPercent val="100"/>
      <c:rAngAx val="1"/>
    </c:view3D>
    <c:floor>
      <c:thickness val="0"/>
      <c:spPr>
        <a:solidFill>
          <a:srgbClr val="C0C0C0"/>
        </a:solidFill>
        <a:ln w="3175">
          <a:solidFill>
            <a:srgbClr val="000000"/>
          </a:solidFill>
          <a:prstDash val="solid"/>
        </a:ln>
      </c:spPr>
    </c:floor>
    <c:sideWall>
      <c:thickness val="0"/>
      <c:spPr>
        <a:solidFill>
          <a:srgbClr val="FFFFFF"/>
        </a:solidFill>
        <a:ln w="25400">
          <a:noFill/>
        </a:ln>
      </c:spPr>
    </c:sideWall>
    <c:backWall>
      <c:thickness val="0"/>
      <c:spPr>
        <a:solidFill>
          <a:srgbClr val="FFFFFF"/>
        </a:solidFill>
        <a:ln w="25400">
          <a:noFill/>
        </a:ln>
      </c:spPr>
    </c:backWall>
    <c:plotArea>
      <c:layout>
        <c:manualLayout>
          <c:layoutTarget val="inner"/>
          <c:xMode val="edge"/>
          <c:yMode val="edge"/>
          <c:x val="5.1054384017758053E-2"/>
          <c:y val="1.468189233278956E-2"/>
          <c:w val="0.93784683684794667"/>
          <c:h val="0.87275693311582514"/>
        </c:manualLayout>
      </c:layout>
      <c:bar3DChart>
        <c:barDir val="col"/>
        <c:grouping val="clustered"/>
        <c:varyColors val="0"/>
        <c:ser>
          <c:idx val="0"/>
          <c:order val="0"/>
          <c:tx>
            <c:strRef>
              <c:f>'Resumen Concentrado'!$C$2</c:f>
              <c:strCache>
                <c:ptCount val="1"/>
                <c:pt idx="0">
                  <c:v>1er Trim 2010</c:v>
                </c:pt>
              </c:strCache>
            </c:strRef>
          </c:tx>
          <c:spPr>
            <a:solidFill>
              <a:srgbClr val="00FF00"/>
            </a:solidFill>
            <a:ln w="12700">
              <a:solidFill>
                <a:srgbClr val="000000"/>
              </a:solidFill>
              <a:prstDash val="solid"/>
            </a:ln>
          </c:spPr>
          <c:invertIfNegative val="0"/>
          <c:dLbls>
            <c:dLbl>
              <c:idx val="0"/>
              <c:layout>
                <c:manualLayout>
                  <c:x val="1.4140951581940224E-2"/>
                  <c:y val="-2.0942055978728551E-2"/>
                </c:manualLayout>
              </c:layout>
              <c:showLegendKey val="0"/>
              <c:showVal val="1"/>
              <c:showCatName val="0"/>
              <c:showSerName val="0"/>
              <c:showPercent val="0"/>
              <c:showBubbleSize val="0"/>
            </c:dLbl>
            <c:dLbl>
              <c:idx val="1"/>
              <c:layout>
                <c:manualLayout>
                  <c:x val="1.7345789600939097E-2"/>
                  <c:y val="-2.5988790552893694E-2"/>
                </c:manualLayout>
              </c:layout>
              <c:showLegendKey val="0"/>
              <c:showVal val="1"/>
              <c:showCatName val="0"/>
              <c:showSerName val="0"/>
              <c:showPercent val="0"/>
              <c:showBubbleSize val="0"/>
            </c:dLbl>
            <c:spPr>
              <a:noFill/>
              <a:ln w="25400">
                <a:noFill/>
              </a:ln>
            </c:spPr>
            <c:txPr>
              <a:bodyPr/>
              <a:lstStyle/>
              <a:p>
                <a:pPr>
                  <a:defRPr sz="1000" b="0" i="0" u="none" strike="noStrike" baseline="0">
                    <a:solidFill>
                      <a:srgbClr val="000000"/>
                    </a:solidFill>
                    <a:latin typeface="Arial"/>
                    <a:ea typeface="Arial"/>
                    <a:cs typeface="Arial"/>
                  </a:defRPr>
                </a:pPr>
                <a:endParaRPr lang="es-MX"/>
              </a:p>
            </c:txPr>
            <c:showLegendKey val="0"/>
            <c:showVal val="1"/>
            <c:showCatName val="0"/>
            <c:showSerName val="0"/>
            <c:showPercent val="0"/>
            <c:showBubbleSize val="0"/>
            <c:showLeaderLines val="0"/>
          </c:dLbls>
          <c:cat>
            <c:strRef>
              <c:f>('Resumen Concentrado'!$B$12,'Resumen Concentrado'!$B$17)</c:f>
              <c:strCache>
                <c:ptCount val="2"/>
                <c:pt idx="0">
                  <c:v>Servicios Futuros</c:v>
                </c:pt>
                <c:pt idx="1">
                  <c:v>Expectativas</c:v>
                </c:pt>
              </c:strCache>
            </c:strRef>
          </c:cat>
          <c:val>
            <c:numRef>
              <c:f>('Resumen Concentrado'!$C$12,'Resumen Concentrado'!$C$17)</c:f>
              <c:numCache>
                <c:formatCode>0.0</c:formatCode>
                <c:ptCount val="2"/>
                <c:pt idx="0">
                  <c:v>9</c:v>
                </c:pt>
                <c:pt idx="1">
                  <c:v>8.8095238095238173</c:v>
                </c:pt>
              </c:numCache>
            </c:numRef>
          </c:val>
        </c:ser>
        <c:ser>
          <c:idx val="1"/>
          <c:order val="1"/>
          <c:tx>
            <c:strRef>
              <c:f>'Resumen Concentrado'!$D$2</c:f>
              <c:strCache>
                <c:ptCount val="1"/>
                <c:pt idx="0">
                  <c:v>2do Trim 2010</c:v>
                </c:pt>
              </c:strCache>
            </c:strRef>
          </c:tx>
          <c:spPr>
            <a:solidFill>
              <a:srgbClr val="FF9900"/>
            </a:solidFill>
            <a:ln w="12700">
              <a:solidFill>
                <a:srgbClr val="000000"/>
              </a:solidFill>
              <a:prstDash val="solid"/>
            </a:ln>
          </c:spPr>
          <c:invertIfNegative val="0"/>
          <c:dLbls>
            <c:dLbl>
              <c:idx val="0"/>
              <c:layout>
                <c:manualLayout>
                  <c:x val="1.4420955427186541E-2"/>
                  <c:y val="-2.6899247708229022E-2"/>
                </c:manualLayout>
              </c:layout>
              <c:showLegendKey val="0"/>
              <c:showVal val="1"/>
              <c:showCatName val="0"/>
              <c:showSerName val="0"/>
              <c:showPercent val="0"/>
              <c:showBubbleSize val="0"/>
            </c:dLbl>
            <c:dLbl>
              <c:idx val="1"/>
              <c:layout>
                <c:manualLayout>
                  <c:x val="1.7625793446185381E-2"/>
                  <c:y val="-3.0062897928949624E-2"/>
                </c:manualLayout>
              </c:layout>
              <c:showLegendKey val="0"/>
              <c:showVal val="1"/>
              <c:showCatName val="0"/>
              <c:showSerName val="0"/>
              <c:showPercent val="0"/>
              <c:showBubbleSize val="0"/>
            </c:dLbl>
            <c:spPr>
              <a:noFill/>
              <a:ln w="25400">
                <a:noFill/>
              </a:ln>
            </c:spPr>
            <c:txPr>
              <a:bodyPr/>
              <a:lstStyle/>
              <a:p>
                <a:pPr>
                  <a:defRPr sz="1000" b="0" i="0" u="none" strike="noStrike" baseline="0">
                    <a:solidFill>
                      <a:srgbClr val="000000"/>
                    </a:solidFill>
                    <a:latin typeface="Arial"/>
                    <a:ea typeface="Arial"/>
                    <a:cs typeface="Arial"/>
                  </a:defRPr>
                </a:pPr>
                <a:endParaRPr lang="es-MX"/>
              </a:p>
            </c:txPr>
            <c:showLegendKey val="0"/>
            <c:showVal val="1"/>
            <c:showCatName val="0"/>
            <c:showSerName val="0"/>
            <c:showPercent val="0"/>
            <c:showBubbleSize val="0"/>
            <c:showLeaderLines val="0"/>
          </c:dLbls>
          <c:cat>
            <c:strRef>
              <c:f>('Resumen Concentrado'!$B$12,'Resumen Concentrado'!$B$17)</c:f>
              <c:strCache>
                <c:ptCount val="2"/>
                <c:pt idx="0">
                  <c:v>Servicios Futuros</c:v>
                </c:pt>
                <c:pt idx="1">
                  <c:v>Expectativas</c:v>
                </c:pt>
              </c:strCache>
            </c:strRef>
          </c:cat>
          <c:val>
            <c:numRef>
              <c:f>('Resumen Concentrado'!$D$12,'Resumen Concentrado'!$D$17)</c:f>
              <c:numCache>
                <c:formatCode>0.0</c:formatCode>
                <c:ptCount val="2"/>
                <c:pt idx="0">
                  <c:v>9.5882352941176467</c:v>
                </c:pt>
                <c:pt idx="1">
                  <c:v>9.3529411764705888</c:v>
                </c:pt>
              </c:numCache>
            </c:numRef>
          </c:val>
        </c:ser>
        <c:ser>
          <c:idx val="2"/>
          <c:order val="2"/>
          <c:tx>
            <c:strRef>
              <c:f>'Resumen Concentrado'!$E$2</c:f>
              <c:strCache>
                <c:ptCount val="1"/>
                <c:pt idx="0">
                  <c:v>3er Trim 2010</c:v>
                </c:pt>
              </c:strCache>
            </c:strRef>
          </c:tx>
          <c:spPr>
            <a:solidFill>
              <a:srgbClr val="0000FF"/>
            </a:solidFill>
            <a:ln w="12700">
              <a:solidFill>
                <a:srgbClr val="000000"/>
              </a:solidFill>
              <a:prstDash val="solid"/>
            </a:ln>
          </c:spPr>
          <c:invertIfNegative val="0"/>
          <c:dLbls>
            <c:dLbl>
              <c:idx val="0"/>
              <c:layout>
                <c:manualLayout>
                  <c:x val="1.8030593012721505E-2"/>
                  <c:y val="-2.3304175069470336E-2"/>
                </c:manualLayout>
              </c:layout>
              <c:showLegendKey val="0"/>
              <c:showVal val="1"/>
              <c:showCatName val="0"/>
              <c:showSerName val="0"/>
              <c:showPercent val="0"/>
              <c:showBubbleSize val="0"/>
            </c:dLbl>
            <c:dLbl>
              <c:idx val="1"/>
              <c:layout>
                <c:manualLayout>
                  <c:x val="1.901567520486137E-2"/>
                  <c:y val="-2.3845722384212592E-2"/>
                </c:manualLayout>
              </c:layout>
              <c:showLegendKey val="0"/>
              <c:showVal val="1"/>
              <c:showCatName val="0"/>
              <c:showSerName val="0"/>
              <c:showPercent val="0"/>
              <c:showBubbleSize val="0"/>
            </c:dLbl>
            <c:spPr>
              <a:noFill/>
              <a:ln w="25400">
                <a:noFill/>
              </a:ln>
            </c:spPr>
            <c:txPr>
              <a:bodyPr/>
              <a:lstStyle/>
              <a:p>
                <a:pPr>
                  <a:defRPr sz="1000" b="0" i="0" u="none" strike="noStrike" baseline="0">
                    <a:solidFill>
                      <a:srgbClr val="000000"/>
                    </a:solidFill>
                    <a:latin typeface="Arial"/>
                    <a:ea typeface="Arial"/>
                    <a:cs typeface="Arial"/>
                  </a:defRPr>
                </a:pPr>
                <a:endParaRPr lang="es-MX"/>
              </a:p>
            </c:txPr>
            <c:showLegendKey val="0"/>
            <c:showVal val="1"/>
            <c:showCatName val="0"/>
            <c:showSerName val="0"/>
            <c:showPercent val="0"/>
            <c:showBubbleSize val="0"/>
            <c:showLeaderLines val="0"/>
          </c:dLbls>
          <c:cat>
            <c:strRef>
              <c:f>('Resumen Concentrado'!$B$12,'Resumen Concentrado'!$B$17)</c:f>
              <c:strCache>
                <c:ptCount val="2"/>
                <c:pt idx="0">
                  <c:v>Servicios Futuros</c:v>
                </c:pt>
                <c:pt idx="1">
                  <c:v>Expectativas</c:v>
                </c:pt>
              </c:strCache>
            </c:strRef>
          </c:cat>
          <c:val>
            <c:numRef>
              <c:f>('Resumen Concentrado'!$E$12,'Resumen Concentrado'!$E$17)</c:f>
              <c:numCache>
                <c:formatCode>0.0</c:formatCode>
                <c:ptCount val="2"/>
                <c:pt idx="0">
                  <c:v>9.4444444444444446</c:v>
                </c:pt>
                <c:pt idx="1">
                  <c:v>9.2777777777777697</c:v>
                </c:pt>
              </c:numCache>
            </c:numRef>
          </c:val>
        </c:ser>
        <c:ser>
          <c:idx val="3"/>
          <c:order val="3"/>
          <c:tx>
            <c:strRef>
              <c:f>'Resumen Concentrado'!$F$2</c:f>
              <c:strCache>
                <c:ptCount val="1"/>
                <c:pt idx="0">
                  <c:v>4to Trim 2010</c:v>
                </c:pt>
              </c:strCache>
            </c:strRef>
          </c:tx>
          <c:spPr>
            <a:solidFill>
              <a:srgbClr val="FF0000"/>
            </a:solidFill>
            <a:ln w="12700">
              <a:solidFill>
                <a:srgbClr val="000000"/>
              </a:solidFill>
              <a:prstDash val="solid"/>
            </a:ln>
          </c:spPr>
          <c:invertIfNegative val="0"/>
          <c:dLbls>
            <c:dLbl>
              <c:idx val="0"/>
              <c:layout>
                <c:manualLayout>
                  <c:x val="1.4980963117679155E-2"/>
                  <c:y val="-2.6784669860802399E-2"/>
                </c:manualLayout>
              </c:layout>
              <c:showLegendKey val="0"/>
              <c:showVal val="1"/>
              <c:showCatName val="0"/>
              <c:showSerName val="0"/>
              <c:showPercent val="0"/>
              <c:showBubbleSize val="0"/>
            </c:dLbl>
            <c:dLbl>
              <c:idx val="1"/>
              <c:layout>
                <c:manualLayout>
                  <c:x val="1.7076039745864163E-2"/>
                  <c:y val="-2.8074484164193947E-2"/>
                </c:manualLayout>
              </c:layout>
              <c:showLegendKey val="0"/>
              <c:showVal val="1"/>
              <c:showCatName val="0"/>
              <c:showSerName val="0"/>
              <c:showPercent val="0"/>
              <c:showBubbleSize val="0"/>
            </c:dLbl>
            <c:spPr>
              <a:noFill/>
              <a:ln w="25400">
                <a:noFill/>
              </a:ln>
            </c:spPr>
            <c:txPr>
              <a:bodyPr/>
              <a:lstStyle/>
              <a:p>
                <a:pPr>
                  <a:defRPr sz="1000" b="0" i="0" u="none" strike="noStrike" baseline="0">
                    <a:solidFill>
                      <a:srgbClr val="000000"/>
                    </a:solidFill>
                    <a:latin typeface="Arial"/>
                    <a:ea typeface="Arial"/>
                    <a:cs typeface="Arial"/>
                  </a:defRPr>
                </a:pPr>
                <a:endParaRPr lang="es-MX"/>
              </a:p>
            </c:txPr>
            <c:showLegendKey val="0"/>
            <c:showVal val="1"/>
            <c:showCatName val="0"/>
            <c:showSerName val="0"/>
            <c:showPercent val="0"/>
            <c:showBubbleSize val="0"/>
            <c:showLeaderLines val="0"/>
          </c:dLbls>
          <c:cat>
            <c:strRef>
              <c:f>('Resumen Concentrado'!$B$12,'Resumen Concentrado'!$B$17)</c:f>
              <c:strCache>
                <c:ptCount val="2"/>
                <c:pt idx="0">
                  <c:v>Servicios Futuros</c:v>
                </c:pt>
                <c:pt idx="1">
                  <c:v>Expectativas</c:v>
                </c:pt>
              </c:strCache>
            </c:strRef>
          </c:cat>
          <c:val>
            <c:numRef>
              <c:f>('Resumen Concentrado'!$F$12,'Resumen Concentrado'!$F$17)</c:f>
              <c:numCache>
                <c:formatCode>0.0</c:formatCode>
                <c:ptCount val="2"/>
                <c:pt idx="0">
                  <c:v>9.3157894736842248</c:v>
                </c:pt>
                <c:pt idx="1">
                  <c:v>9.4736842105263328</c:v>
                </c:pt>
              </c:numCache>
            </c:numRef>
          </c:val>
        </c:ser>
        <c:ser>
          <c:idx val="4"/>
          <c:order val="4"/>
          <c:tx>
            <c:strRef>
              <c:f>'Resumen Concentrado'!$G$2</c:f>
              <c:strCache>
                <c:ptCount val="1"/>
                <c:pt idx="0">
                  <c:v>1er Trim 2011</c:v>
                </c:pt>
              </c:strCache>
            </c:strRef>
          </c:tx>
          <c:spPr>
            <a:solidFill>
              <a:srgbClr val="FF33CC"/>
            </a:solidFill>
          </c:spPr>
          <c:invertIfNegative val="0"/>
          <c:dLbls>
            <c:dLbl>
              <c:idx val="0"/>
              <c:layout>
                <c:manualLayout>
                  <c:x val="0"/>
                  <c:y val="-1.7400761283306164E-2"/>
                </c:manualLayout>
              </c:layout>
              <c:showLegendKey val="0"/>
              <c:showVal val="1"/>
              <c:showCatName val="0"/>
              <c:showSerName val="0"/>
              <c:showPercent val="0"/>
              <c:showBubbleSize val="0"/>
            </c:dLbl>
            <c:dLbl>
              <c:idx val="1"/>
              <c:layout>
                <c:manualLayout>
                  <c:x val="1.0358860525342212E-2"/>
                  <c:y val="-1.7400761283306126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('Resumen Concentrado'!$B$12,'Resumen Concentrado'!$B$17)</c:f>
              <c:strCache>
                <c:ptCount val="2"/>
                <c:pt idx="0">
                  <c:v>Servicios Futuros</c:v>
                </c:pt>
                <c:pt idx="1">
                  <c:v>Expectativas</c:v>
                </c:pt>
              </c:strCache>
            </c:strRef>
          </c:cat>
          <c:val>
            <c:numRef>
              <c:f>('Resumen Concentrado'!$G$12,'Resumen Concentrado'!$G$17)</c:f>
              <c:numCache>
                <c:formatCode>0.0</c:formatCode>
                <c:ptCount val="2"/>
                <c:pt idx="0">
                  <c:v>9.3684210526315717</c:v>
                </c:pt>
                <c:pt idx="1">
                  <c:v>9.3157894736842248</c:v>
                </c:pt>
              </c:numCache>
            </c:numRef>
          </c:val>
        </c:ser>
        <c:dLbls>
          <c:showLegendKey val="0"/>
          <c:showVal val="1"/>
          <c:showCatName val="0"/>
          <c:showSerName val="0"/>
          <c:showPercent val="0"/>
          <c:showBubbleSize val="0"/>
        </c:dLbls>
        <c:gapWidth val="150"/>
        <c:shape val="cylinder"/>
        <c:axId val="85209856"/>
        <c:axId val="85211392"/>
        <c:axId val="0"/>
      </c:bar3DChart>
      <c:catAx>
        <c:axId val="85209856"/>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s-MX"/>
          </a:p>
        </c:txPr>
        <c:crossAx val="85211392"/>
        <c:crossesAt val="8"/>
        <c:auto val="1"/>
        <c:lblAlgn val="ctr"/>
        <c:lblOffset val="100"/>
        <c:tickLblSkip val="1"/>
        <c:tickMarkSkip val="1"/>
        <c:noMultiLvlLbl val="0"/>
      </c:catAx>
      <c:valAx>
        <c:axId val="85211392"/>
        <c:scaling>
          <c:orientation val="minMax"/>
          <c:max val="10"/>
          <c:min val="8"/>
        </c:scaling>
        <c:delete val="0"/>
        <c:axPos val="l"/>
        <c:numFmt formatCode="0.0" sourceLinked="1"/>
        <c:majorTickMark val="out"/>
        <c:minorTickMark val="none"/>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s-MX"/>
          </a:p>
        </c:txPr>
        <c:crossAx val="85209856"/>
        <c:crosses val="autoZero"/>
        <c:crossBetween val="between"/>
        <c:majorUnit val="0.5"/>
        <c:minorUnit val="0.5"/>
      </c:valAx>
      <c:spPr>
        <a:noFill/>
        <a:ln w="25400">
          <a:noFill/>
        </a:ln>
      </c:spPr>
    </c:plotArea>
    <c:legend>
      <c:legendPos val="b"/>
      <c:layout>
        <c:manualLayout>
          <c:xMode val="edge"/>
          <c:yMode val="edge"/>
          <c:x val="0.28190899001109881"/>
          <c:y val="0.9559543230016313"/>
          <c:w val="0.59329598783503856"/>
          <c:h val="3.5186874071409954E-2"/>
        </c:manualLayout>
      </c:layout>
      <c:overlay val="0"/>
      <c:spPr>
        <a:solidFill>
          <a:srgbClr val="FFFFFF"/>
        </a:solidFill>
        <a:ln w="3175">
          <a:solidFill>
            <a:srgbClr val="000000"/>
          </a:solidFill>
          <a:prstDash val="solid"/>
        </a:ln>
      </c:spPr>
      <c:txPr>
        <a:bodyPr/>
        <a:lstStyle/>
        <a:p>
          <a:pPr>
            <a:defRPr sz="920" b="0" i="0" u="none" strike="noStrike" baseline="0">
              <a:solidFill>
                <a:srgbClr val="000000"/>
              </a:solidFill>
              <a:latin typeface="Arial"/>
              <a:ea typeface="Arial"/>
              <a:cs typeface="Arial"/>
            </a:defRPr>
          </a:pPr>
          <a:endParaRPr lang="es-MX"/>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s-MX"/>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64"/>
      <c:rotY val="20"/>
      <c:depthPercent val="100"/>
      <c:rAngAx val="1"/>
    </c:view3D>
    <c:floor>
      <c:thickness val="0"/>
      <c:spPr>
        <a:solidFill>
          <a:srgbClr val="C0C0C0"/>
        </a:solidFill>
        <a:ln w="3175">
          <a:solidFill>
            <a:srgbClr val="000000"/>
          </a:solidFill>
          <a:prstDash val="solid"/>
        </a:ln>
      </c:spPr>
    </c:floor>
    <c:sideWall>
      <c:thickness val="0"/>
      <c:spPr>
        <a:solidFill>
          <a:srgbClr val="FFFFFF"/>
        </a:solidFill>
        <a:ln w="25400">
          <a:noFill/>
        </a:ln>
      </c:spPr>
    </c:sideWall>
    <c:backWall>
      <c:thickness val="0"/>
      <c:spPr>
        <a:solidFill>
          <a:srgbClr val="FFFFFF"/>
        </a:solidFill>
        <a:ln w="25400">
          <a:noFill/>
        </a:ln>
      </c:spPr>
    </c:backWall>
    <c:plotArea>
      <c:layout>
        <c:manualLayout>
          <c:layoutTarget val="inner"/>
          <c:xMode val="edge"/>
          <c:yMode val="edge"/>
          <c:x val="5.1054384017758053E-2"/>
          <c:y val="1.468189233278956E-2"/>
          <c:w val="0.93784683684794667"/>
          <c:h val="0.87275693311582514"/>
        </c:manualLayout>
      </c:layout>
      <c:bar3DChart>
        <c:barDir val="col"/>
        <c:grouping val="clustered"/>
        <c:varyColors val="0"/>
        <c:ser>
          <c:idx val="0"/>
          <c:order val="0"/>
          <c:tx>
            <c:strRef>
              <c:f>'Resumen Concentrado'!$C$2</c:f>
              <c:strCache>
                <c:ptCount val="1"/>
                <c:pt idx="0">
                  <c:v>1er Trim 2010</c:v>
                </c:pt>
              </c:strCache>
            </c:strRef>
          </c:tx>
          <c:spPr>
            <a:solidFill>
              <a:srgbClr val="00FF00"/>
            </a:solidFill>
            <a:ln w="12700">
              <a:solidFill>
                <a:srgbClr val="000000"/>
              </a:solidFill>
              <a:prstDash val="solid"/>
            </a:ln>
          </c:spPr>
          <c:invertIfNegative val="0"/>
          <c:dLbls>
            <c:dLbl>
              <c:idx val="0"/>
              <c:layout>
                <c:manualLayout>
                  <c:x val="1.1921195755081212E-2"/>
                  <c:y val="-2.4433854414201428E-2"/>
                </c:manualLayout>
              </c:layout>
              <c:showLegendKey val="0"/>
              <c:showVal val="1"/>
              <c:showCatName val="0"/>
              <c:showSerName val="0"/>
              <c:showPercent val="0"/>
              <c:showBubbleSize val="0"/>
            </c:dLbl>
            <c:dLbl>
              <c:idx val="1"/>
              <c:layout>
                <c:manualLayout>
                  <c:x val="1.7345789600939097E-2"/>
                  <c:y val="-2.3809413709093813E-2"/>
                </c:manualLayout>
              </c:layout>
              <c:showLegendKey val="0"/>
              <c:showVal val="1"/>
              <c:showCatName val="0"/>
              <c:showSerName val="0"/>
              <c:showPercent val="0"/>
              <c:showBubbleSize val="0"/>
            </c:dLbl>
            <c:spPr>
              <a:noFill/>
              <a:ln w="25400">
                <a:noFill/>
              </a:ln>
            </c:spPr>
            <c:txPr>
              <a:bodyPr/>
              <a:lstStyle/>
              <a:p>
                <a:pPr>
                  <a:defRPr sz="1000" b="0" i="0" u="none" strike="noStrike" baseline="0">
                    <a:solidFill>
                      <a:srgbClr val="000000"/>
                    </a:solidFill>
                    <a:latin typeface="Arial"/>
                    <a:ea typeface="Arial"/>
                    <a:cs typeface="Arial"/>
                  </a:defRPr>
                </a:pPr>
                <a:endParaRPr lang="es-MX"/>
              </a:p>
            </c:txPr>
            <c:showLegendKey val="0"/>
            <c:showVal val="1"/>
            <c:showCatName val="0"/>
            <c:showSerName val="0"/>
            <c:showPercent val="0"/>
            <c:showBubbleSize val="0"/>
            <c:showLeaderLines val="0"/>
          </c:dLbls>
          <c:cat>
            <c:strRef>
              <c:f>'Resumen Concentrado'!$B$19:$B$20</c:f>
              <c:strCache>
                <c:ptCount val="2"/>
                <c:pt idx="0">
                  <c:v>Accesibilidad para contactarnos</c:v>
                </c:pt>
                <c:pt idx="1">
                  <c:v>Disponibilidad de servicios</c:v>
                </c:pt>
              </c:strCache>
            </c:strRef>
          </c:cat>
          <c:val>
            <c:numRef>
              <c:f>'Resumen Concentrado'!$C$19:$C$20</c:f>
              <c:numCache>
                <c:formatCode>0.0</c:formatCode>
                <c:ptCount val="2"/>
                <c:pt idx="0">
                  <c:v>8.7142857142857135</c:v>
                </c:pt>
                <c:pt idx="1">
                  <c:v>8.4761904761904709</c:v>
                </c:pt>
              </c:numCache>
            </c:numRef>
          </c:val>
        </c:ser>
        <c:ser>
          <c:idx val="1"/>
          <c:order val="1"/>
          <c:tx>
            <c:strRef>
              <c:f>'Resumen Concentrado'!$D$2</c:f>
              <c:strCache>
                <c:ptCount val="1"/>
                <c:pt idx="0">
                  <c:v>2do Trim 2010</c:v>
                </c:pt>
              </c:strCache>
            </c:strRef>
          </c:tx>
          <c:spPr>
            <a:solidFill>
              <a:srgbClr val="FF9900"/>
            </a:solidFill>
            <a:ln w="12700">
              <a:solidFill>
                <a:srgbClr val="000000"/>
              </a:solidFill>
              <a:prstDash val="solid"/>
            </a:ln>
          </c:spPr>
          <c:invertIfNegative val="0"/>
          <c:dLbls>
            <c:dLbl>
              <c:idx val="0"/>
              <c:layout>
                <c:manualLayout>
                  <c:x val="1.6640711254045527E-2"/>
                  <c:y val="-2.3920737477146486E-2"/>
                </c:manualLayout>
              </c:layout>
              <c:showLegendKey val="0"/>
              <c:showVal val="1"/>
              <c:showCatName val="0"/>
              <c:showSerName val="0"/>
              <c:showPercent val="0"/>
              <c:showBubbleSize val="0"/>
            </c:dLbl>
            <c:dLbl>
              <c:idx val="1"/>
              <c:layout>
                <c:manualLayout>
                  <c:x val="1.6515915532756175E-2"/>
                  <c:y val="-2.9197655350177425E-2"/>
                </c:manualLayout>
              </c:layout>
              <c:showLegendKey val="0"/>
              <c:showVal val="1"/>
              <c:showCatName val="0"/>
              <c:showSerName val="0"/>
              <c:showPercent val="0"/>
              <c:showBubbleSize val="0"/>
            </c:dLbl>
            <c:spPr>
              <a:noFill/>
              <a:ln w="25400">
                <a:noFill/>
              </a:ln>
            </c:spPr>
            <c:txPr>
              <a:bodyPr/>
              <a:lstStyle/>
              <a:p>
                <a:pPr>
                  <a:defRPr sz="1000" b="0" i="0" u="none" strike="noStrike" baseline="0">
                    <a:solidFill>
                      <a:srgbClr val="000000"/>
                    </a:solidFill>
                    <a:latin typeface="Arial"/>
                    <a:ea typeface="Arial"/>
                    <a:cs typeface="Arial"/>
                  </a:defRPr>
                </a:pPr>
                <a:endParaRPr lang="es-MX"/>
              </a:p>
            </c:txPr>
            <c:showLegendKey val="0"/>
            <c:showVal val="1"/>
            <c:showCatName val="0"/>
            <c:showSerName val="0"/>
            <c:showPercent val="0"/>
            <c:showBubbleSize val="0"/>
            <c:showLeaderLines val="0"/>
          </c:dLbls>
          <c:cat>
            <c:strRef>
              <c:f>'Resumen Concentrado'!$B$19:$B$20</c:f>
              <c:strCache>
                <c:ptCount val="2"/>
                <c:pt idx="0">
                  <c:v>Accesibilidad para contactarnos</c:v>
                </c:pt>
                <c:pt idx="1">
                  <c:v>Disponibilidad de servicios</c:v>
                </c:pt>
              </c:strCache>
            </c:strRef>
          </c:cat>
          <c:val>
            <c:numRef>
              <c:f>'Resumen Concentrado'!$D$19:$D$20</c:f>
              <c:numCache>
                <c:formatCode>0.0</c:formatCode>
                <c:ptCount val="2"/>
                <c:pt idx="0">
                  <c:v>9.2941176470588136</c:v>
                </c:pt>
                <c:pt idx="1">
                  <c:v>9.2352941176470598</c:v>
                </c:pt>
              </c:numCache>
            </c:numRef>
          </c:val>
        </c:ser>
        <c:ser>
          <c:idx val="2"/>
          <c:order val="2"/>
          <c:tx>
            <c:strRef>
              <c:f>'Resumen Concentrado'!$E$2</c:f>
              <c:strCache>
                <c:ptCount val="1"/>
                <c:pt idx="0">
                  <c:v>3er Trim 2010</c:v>
                </c:pt>
              </c:strCache>
            </c:strRef>
          </c:tx>
          <c:spPr>
            <a:solidFill>
              <a:srgbClr val="0000FF"/>
            </a:solidFill>
            <a:ln w="12700">
              <a:solidFill>
                <a:srgbClr val="000000"/>
              </a:solidFill>
              <a:prstDash val="solid"/>
            </a:ln>
          </c:spPr>
          <c:invertIfNegative val="0"/>
          <c:dLbls>
            <c:dLbl>
              <c:idx val="0"/>
              <c:layout>
                <c:manualLayout>
                  <c:x val="1.8030593012721505E-2"/>
                  <c:y val="-2.6925794145226053E-2"/>
                </c:manualLayout>
              </c:layout>
              <c:showLegendKey val="0"/>
              <c:showVal val="1"/>
              <c:showCatName val="0"/>
              <c:showSerName val="0"/>
              <c:showPercent val="0"/>
              <c:showBubbleSize val="0"/>
            </c:dLbl>
            <c:dLbl>
              <c:idx val="1"/>
              <c:layout>
                <c:manualLayout>
                  <c:x val="1.901567520486137E-2"/>
                  <c:y val="-2.9464147324161812E-2"/>
                </c:manualLayout>
              </c:layout>
              <c:showLegendKey val="0"/>
              <c:showVal val="1"/>
              <c:showCatName val="0"/>
              <c:showSerName val="0"/>
              <c:showPercent val="0"/>
              <c:showBubbleSize val="0"/>
            </c:dLbl>
            <c:spPr>
              <a:noFill/>
              <a:ln w="25400">
                <a:noFill/>
              </a:ln>
            </c:spPr>
            <c:txPr>
              <a:bodyPr/>
              <a:lstStyle/>
              <a:p>
                <a:pPr>
                  <a:defRPr sz="1000" b="0" i="0" u="none" strike="noStrike" baseline="0">
                    <a:solidFill>
                      <a:srgbClr val="000000"/>
                    </a:solidFill>
                    <a:latin typeface="Arial"/>
                    <a:ea typeface="Arial"/>
                    <a:cs typeface="Arial"/>
                  </a:defRPr>
                </a:pPr>
                <a:endParaRPr lang="es-MX"/>
              </a:p>
            </c:txPr>
            <c:showLegendKey val="0"/>
            <c:showVal val="1"/>
            <c:showCatName val="0"/>
            <c:showSerName val="0"/>
            <c:showPercent val="0"/>
            <c:showBubbleSize val="0"/>
            <c:showLeaderLines val="0"/>
          </c:dLbls>
          <c:cat>
            <c:strRef>
              <c:f>'Resumen Concentrado'!$B$19:$B$20</c:f>
              <c:strCache>
                <c:ptCount val="2"/>
                <c:pt idx="0">
                  <c:v>Accesibilidad para contactarnos</c:v>
                </c:pt>
                <c:pt idx="1">
                  <c:v>Disponibilidad de servicios</c:v>
                </c:pt>
              </c:strCache>
            </c:strRef>
          </c:cat>
          <c:val>
            <c:numRef>
              <c:f>'Resumen Concentrado'!$E$19:$E$20</c:f>
              <c:numCache>
                <c:formatCode>0.0</c:formatCode>
                <c:ptCount val="2"/>
                <c:pt idx="0">
                  <c:v>9.166666666666675</c:v>
                </c:pt>
                <c:pt idx="1">
                  <c:v>9.2222222222222214</c:v>
                </c:pt>
              </c:numCache>
            </c:numRef>
          </c:val>
        </c:ser>
        <c:ser>
          <c:idx val="3"/>
          <c:order val="3"/>
          <c:tx>
            <c:strRef>
              <c:f>'Resumen Concentrado'!$F$2</c:f>
              <c:strCache>
                <c:ptCount val="1"/>
                <c:pt idx="0">
                  <c:v>4to Trim 2010</c:v>
                </c:pt>
              </c:strCache>
            </c:strRef>
          </c:tx>
          <c:spPr>
            <a:solidFill>
              <a:srgbClr val="FF0000"/>
            </a:solidFill>
            <a:ln w="12700">
              <a:solidFill>
                <a:srgbClr val="000000"/>
              </a:solidFill>
              <a:prstDash val="solid"/>
            </a:ln>
          </c:spPr>
          <c:invertIfNegative val="0"/>
          <c:dLbls>
            <c:dLbl>
              <c:idx val="0"/>
              <c:layout>
                <c:manualLayout>
                  <c:x val="1.6090841031108645E-2"/>
                  <c:y val="-2.22320415494556E-2"/>
                </c:manualLayout>
              </c:layout>
              <c:showLegendKey val="0"/>
              <c:showVal val="1"/>
              <c:showCatName val="0"/>
              <c:showSerName val="0"/>
              <c:showPercent val="0"/>
              <c:showBubbleSize val="0"/>
            </c:dLbl>
            <c:dLbl>
              <c:idx val="1"/>
              <c:layout>
                <c:manualLayout>
                  <c:x val="1.7076039745864163E-2"/>
                  <c:y val="-2.8757327030695341E-2"/>
                </c:manualLayout>
              </c:layout>
              <c:showLegendKey val="0"/>
              <c:showVal val="1"/>
              <c:showCatName val="0"/>
              <c:showSerName val="0"/>
              <c:showPercent val="0"/>
              <c:showBubbleSize val="0"/>
            </c:dLbl>
            <c:spPr>
              <a:noFill/>
              <a:ln w="25400">
                <a:noFill/>
              </a:ln>
            </c:spPr>
            <c:txPr>
              <a:bodyPr/>
              <a:lstStyle/>
              <a:p>
                <a:pPr>
                  <a:defRPr sz="1000" b="0" i="0" u="none" strike="noStrike" baseline="0">
                    <a:solidFill>
                      <a:srgbClr val="000000"/>
                    </a:solidFill>
                    <a:latin typeface="Arial"/>
                    <a:ea typeface="Arial"/>
                    <a:cs typeface="Arial"/>
                  </a:defRPr>
                </a:pPr>
                <a:endParaRPr lang="es-MX"/>
              </a:p>
            </c:txPr>
            <c:showLegendKey val="0"/>
            <c:showVal val="1"/>
            <c:showCatName val="0"/>
            <c:showSerName val="0"/>
            <c:showPercent val="0"/>
            <c:showBubbleSize val="0"/>
            <c:showLeaderLines val="0"/>
          </c:dLbls>
          <c:cat>
            <c:strRef>
              <c:f>'Resumen Concentrado'!$B$19:$B$20</c:f>
              <c:strCache>
                <c:ptCount val="2"/>
                <c:pt idx="0">
                  <c:v>Accesibilidad para contactarnos</c:v>
                </c:pt>
                <c:pt idx="1">
                  <c:v>Disponibilidad de servicios</c:v>
                </c:pt>
              </c:strCache>
            </c:strRef>
          </c:cat>
          <c:val>
            <c:numRef>
              <c:f>'Resumen Concentrado'!$F$19:$F$20</c:f>
              <c:numCache>
                <c:formatCode>0.0</c:formatCode>
                <c:ptCount val="2"/>
                <c:pt idx="0">
                  <c:v>9.1578947368421044</c:v>
                </c:pt>
                <c:pt idx="1">
                  <c:v>9.1578947368421044</c:v>
                </c:pt>
              </c:numCache>
            </c:numRef>
          </c:val>
        </c:ser>
        <c:ser>
          <c:idx val="4"/>
          <c:order val="4"/>
          <c:tx>
            <c:strRef>
              <c:f>'Resumen Concentrado'!$G$2</c:f>
              <c:strCache>
                <c:ptCount val="1"/>
                <c:pt idx="0">
                  <c:v>1er Trim 2011</c:v>
                </c:pt>
              </c:strCache>
            </c:strRef>
          </c:tx>
          <c:spPr>
            <a:solidFill>
              <a:srgbClr val="FF33CC"/>
            </a:solidFill>
          </c:spPr>
          <c:invertIfNegative val="0"/>
          <c:dLbls>
            <c:dLbl>
              <c:idx val="0"/>
              <c:layout>
                <c:manualLayout>
                  <c:x val="8.8790233074361822E-3"/>
                  <c:y val="-1.9575856443719439E-2"/>
                </c:manualLayout>
              </c:layout>
              <c:showLegendKey val="0"/>
              <c:showVal val="1"/>
              <c:showCatName val="0"/>
              <c:showSerName val="0"/>
              <c:showPercent val="0"/>
              <c:showBubbleSize val="0"/>
            </c:dLbl>
            <c:dLbl>
              <c:idx val="1"/>
              <c:layout>
                <c:manualLayout>
                  <c:x val="7.399186089530157E-3"/>
                  <c:y val="-1.9575856443719439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'Resumen Concentrado'!$B$19:$B$20</c:f>
              <c:strCache>
                <c:ptCount val="2"/>
                <c:pt idx="0">
                  <c:v>Accesibilidad para contactarnos</c:v>
                </c:pt>
                <c:pt idx="1">
                  <c:v>Disponibilidad de servicios</c:v>
                </c:pt>
              </c:strCache>
            </c:strRef>
          </c:cat>
          <c:val>
            <c:numRef>
              <c:f>'Resumen Concentrado'!$G$19:$G$20</c:f>
              <c:numCache>
                <c:formatCode>0.0</c:formatCode>
                <c:ptCount val="2"/>
                <c:pt idx="0">
                  <c:v>8.6315789473684159</c:v>
                </c:pt>
                <c:pt idx="1">
                  <c:v>8.8947368421052744</c:v>
                </c:pt>
              </c:numCache>
            </c:numRef>
          </c:val>
        </c:ser>
        <c:dLbls>
          <c:showLegendKey val="0"/>
          <c:showVal val="1"/>
          <c:showCatName val="0"/>
          <c:showSerName val="0"/>
          <c:showPercent val="0"/>
          <c:showBubbleSize val="0"/>
        </c:dLbls>
        <c:gapWidth val="150"/>
        <c:shape val="cylinder"/>
        <c:axId val="85296640"/>
        <c:axId val="85298176"/>
        <c:axId val="0"/>
      </c:bar3DChart>
      <c:catAx>
        <c:axId val="85296640"/>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s-MX"/>
          </a:p>
        </c:txPr>
        <c:crossAx val="85298176"/>
        <c:crossesAt val="8"/>
        <c:auto val="1"/>
        <c:lblAlgn val="ctr"/>
        <c:lblOffset val="100"/>
        <c:tickLblSkip val="1"/>
        <c:tickMarkSkip val="1"/>
        <c:noMultiLvlLbl val="0"/>
      </c:catAx>
      <c:valAx>
        <c:axId val="85298176"/>
        <c:scaling>
          <c:orientation val="minMax"/>
          <c:max val="10"/>
          <c:min val="8"/>
        </c:scaling>
        <c:delete val="0"/>
        <c:axPos val="l"/>
        <c:numFmt formatCode="0.0" sourceLinked="1"/>
        <c:majorTickMark val="out"/>
        <c:minorTickMark val="none"/>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s-MX"/>
          </a:p>
        </c:txPr>
        <c:crossAx val="85296640"/>
        <c:crosses val="autoZero"/>
        <c:crossBetween val="between"/>
        <c:majorUnit val="0.5"/>
        <c:minorUnit val="0.5"/>
      </c:valAx>
      <c:spPr>
        <a:noFill/>
        <a:ln w="25400">
          <a:noFill/>
        </a:ln>
      </c:spPr>
    </c:plotArea>
    <c:legend>
      <c:legendPos val="b"/>
      <c:layout>
        <c:manualLayout>
          <c:xMode val="edge"/>
          <c:yMode val="edge"/>
          <c:x val="0.28190899001109881"/>
          <c:y val="0.9559543230016313"/>
          <c:w val="0.59329598783503856"/>
          <c:h val="3.5186874071409954E-2"/>
        </c:manualLayout>
      </c:layout>
      <c:overlay val="0"/>
      <c:spPr>
        <a:solidFill>
          <a:srgbClr val="FFFFFF"/>
        </a:solidFill>
        <a:ln w="3175">
          <a:solidFill>
            <a:srgbClr val="000000"/>
          </a:solidFill>
          <a:prstDash val="solid"/>
        </a:ln>
      </c:spPr>
      <c:txPr>
        <a:bodyPr/>
        <a:lstStyle/>
        <a:p>
          <a:pPr>
            <a:defRPr sz="920" b="0" i="0" u="none" strike="noStrike" baseline="0">
              <a:solidFill>
                <a:srgbClr val="000000"/>
              </a:solidFill>
              <a:latin typeface="Arial"/>
              <a:ea typeface="Arial"/>
              <a:cs typeface="Arial"/>
            </a:defRPr>
          </a:pPr>
          <a:endParaRPr lang="es-MX"/>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s-MX"/>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vl1pPr>
          </a:lstStyle>
          <a:p>
            <a:endParaRPr lang="es-ES"/>
          </a:p>
        </p:txBody>
      </p:sp>
      <p:sp>
        <p:nvSpPr>
          <p:cNvPr id="3481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fld id="{A4F4CE5A-D6E4-4272-99EC-4776B55DF4FE}" type="datetimeFigureOut">
              <a:rPr lang="es-ES"/>
              <a:pPr/>
              <a:t>30/08/2011</a:t>
            </a:fld>
            <a:endParaRPr lang="es-ES"/>
          </a:p>
        </p:txBody>
      </p:sp>
      <p:sp>
        <p:nvSpPr>
          <p:cNvPr id="348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482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3482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endParaRPr lang="es-ES"/>
          </a:p>
        </p:txBody>
      </p:sp>
      <p:sp>
        <p:nvSpPr>
          <p:cNvPr id="3482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fld id="{11C54B0B-E490-4732-88EC-7D316F9DE1F2}" type="slidenum">
              <a:rPr lang="es-ES"/>
              <a:pPr/>
              <a:t>‹#›</a:t>
            </a:fld>
            <a:endParaRPr lang="es-ES"/>
          </a:p>
        </p:txBody>
      </p:sp>
    </p:spTree>
    <p:extLst>
      <p:ext uri="{BB962C8B-B14F-4D97-AF65-F5344CB8AC3E}">
        <p14:creationId xmlns:p14="http://schemas.microsoft.com/office/powerpoint/2010/main" val="229947279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u="sng">
                <a:solidFill>
                  <a:schemeClr val="tx1"/>
                </a:solidFill>
                <a:latin typeface="Arial" charset="0"/>
              </a:defRPr>
            </a:lvl1pPr>
            <a:lvl2pPr marL="742950" indent="-285750" eaLnBrk="0" hangingPunct="0">
              <a:defRPr u="sng">
                <a:solidFill>
                  <a:schemeClr val="tx1"/>
                </a:solidFill>
                <a:latin typeface="Arial" charset="0"/>
              </a:defRPr>
            </a:lvl2pPr>
            <a:lvl3pPr marL="1143000" indent="-228600" eaLnBrk="0" hangingPunct="0">
              <a:defRPr u="sng">
                <a:solidFill>
                  <a:schemeClr val="tx1"/>
                </a:solidFill>
                <a:latin typeface="Arial" charset="0"/>
              </a:defRPr>
            </a:lvl3pPr>
            <a:lvl4pPr marL="1600200" indent="-228600" eaLnBrk="0" hangingPunct="0">
              <a:defRPr u="sng">
                <a:solidFill>
                  <a:schemeClr val="tx1"/>
                </a:solidFill>
                <a:latin typeface="Arial" charset="0"/>
              </a:defRPr>
            </a:lvl4pPr>
            <a:lvl5pPr marL="2057400" indent="-228600" eaLnBrk="0" hangingPunct="0">
              <a:defRPr u="sng">
                <a:solidFill>
                  <a:schemeClr val="tx1"/>
                </a:solidFill>
                <a:latin typeface="Arial" charset="0"/>
              </a:defRPr>
            </a:lvl5pPr>
            <a:lvl6pPr marL="2514600" indent="-228600" eaLnBrk="0" fontAlgn="base" hangingPunct="0">
              <a:spcBef>
                <a:spcPct val="0"/>
              </a:spcBef>
              <a:spcAft>
                <a:spcPct val="0"/>
              </a:spcAft>
              <a:defRPr u="sng">
                <a:solidFill>
                  <a:schemeClr val="tx1"/>
                </a:solidFill>
                <a:latin typeface="Arial" charset="0"/>
              </a:defRPr>
            </a:lvl6pPr>
            <a:lvl7pPr marL="2971800" indent="-228600" eaLnBrk="0" fontAlgn="base" hangingPunct="0">
              <a:spcBef>
                <a:spcPct val="0"/>
              </a:spcBef>
              <a:spcAft>
                <a:spcPct val="0"/>
              </a:spcAft>
              <a:defRPr u="sng">
                <a:solidFill>
                  <a:schemeClr val="tx1"/>
                </a:solidFill>
                <a:latin typeface="Arial" charset="0"/>
              </a:defRPr>
            </a:lvl7pPr>
            <a:lvl8pPr marL="3429000" indent="-228600" eaLnBrk="0" fontAlgn="base" hangingPunct="0">
              <a:spcBef>
                <a:spcPct val="0"/>
              </a:spcBef>
              <a:spcAft>
                <a:spcPct val="0"/>
              </a:spcAft>
              <a:defRPr u="sng">
                <a:solidFill>
                  <a:schemeClr val="tx1"/>
                </a:solidFill>
                <a:latin typeface="Arial" charset="0"/>
              </a:defRPr>
            </a:lvl8pPr>
            <a:lvl9pPr marL="3886200" indent="-228600" eaLnBrk="0" fontAlgn="base" hangingPunct="0">
              <a:spcBef>
                <a:spcPct val="0"/>
              </a:spcBef>
              <a:spcAft>
                <a:spcPct val="0"/>
              </a:spcAft>
              <a:defRPr u="sng">
                <a:solidFill>
                  <a:schemeClr val="tx1"/>
                </a:solidFill>
                <a:latin typeface="Arial" charset="0"/>
              </a:defRPr>
            </a:lvl9pPr>
          </a:lstStyle>
          <a:p>
            <a:pPr algn="r" eaLnBrk="1" hangingPunct="1"/>
            <a:fld id="{6CFF905C-238D-4CFA-B992-0D3148D854F7}" type="slidenum">
              <a:rPr lang="en-US" sz="1200" u="none">
                <a:latin typeface="Calibri" pitchFamily="34" charset="0"/>
              </a:rPr>
              <a:pPr algn="r" eaLnBrk="1" hangingPunct="1"/>
              <a:t>23</a:t>
            </a:fld>
            <a:endParaRPr lang="en-US" sz="1200" u="none">
              <a:latin typeface="Calibri" pitchFamily="34"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p:txBody>
          <a:bodyPr/>
          <a:lstStyle/>
          <a:p>
            <a:pPr>
              <a:spcBef>
                <a:spcPct val="0"/>
              </a:spcBef>
            </a:pPr>
            <a:endParaRPr lang="es-MX"/>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1 Marcador de imagen de diapositiva"/>
          <p:cNvSpPr>
            <a:spLocks noGrp="1" noRot="1" noChangeAspect="1" noTextEdit="1"/>
          </p:cNvSpPr>
          <p:nvPr>
            <p:ph type="sldImg"/>
          </p:nvPr>
        </p:nvSpPr>
        <p:spPr>
          <a:ln/>
        </p:spPr>
      </p:sp>
      <p:sp>
        <p:nvSpPr>
          <p:cNvPr id="54275" name="2 Marcador de notas"/>
          <p:cNvSpPr>
            <a:spLocks noGrp="1"/>
          </p:cNvSpPr>
          <p:nvPr>
            <p:ph type="body" idx="1"/>
          </p:nvPr>
        </p:nvSpPr>
        <p:spPr/>
        <p:txBody>
          <a:bodyPr/>
          <a:lstStyle/>
          <a:p>
            <a:pPr>
              <a:spcBef>
                <a:spcPct val="0"/>
              </a:spcBef>
            </a:pPr>
            <a:endParaRPr lang="es-MX"/>
          </a:p>
        </p:txBody>
      </p:sp>
      <p:sp>
        <p:nvSpPr>
          <p:cNvPr id="54276" name="3 Marcador de número de diapositiva"/>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u="sng">
                <a:solidFill>
                  <a:schemeClr val="tx1"/>
                </a:solidFill>
                <a:latin typeface="Arial" charset="0"/>
              </a:defRPr>
            </a:lvl1pPr>
            <a:lvl2pPr marL="742950" indent="-285750" eaLnBrk="0" hangingPunct="0">
              <a:defRPr u="sng">
                <a:solidFill>
                  <a:schemeClr val="tx1"/>
                </a:solidFill>
                <a:latin typeface="Arial" charset="0"/>
              </a:defRPr>
            </a:lvl2pPr>
            <a:lvl3pPr marL="1143000" indent="-228600" eaLnBrk="0" hangingPunct="0">
              <a:defRPr u="sng">
                <a:solidFill>
                  <a:schemeClr val="tx1"/>
                </a:solidFill>
                <a:latin typeface="Arial" charset="0"/>
              </a:defRPr>
            </a:lvl3pPr>
            <a:lvl4pPr marL="1600200" indent="-228600" eaLnBrk="0" hangingPunct="0">
              <a:defRPr u="sng">
                <a:solidFill>
                  <a:schemeClr val="tx1"/>
                </a:solidFill>
                <a:latin typeface="Arial" charset="0"/>
              </a:defRPr>
            </a:lvl4pPr>
            <a:lvl5pPr marL="2057400" indent="-228600" eaLnBrk="0" hangingPunct="0">
              <a:defRPr u="sng">
                <a:solidFill>
                  <a:schemeClr val="tx1"/>
                </a:solidFill>
                <a:latin typeface="Arial" charset="0"/>
              </a:defRPr>
            </a:lvl5pPr>
            <a:lvl6pPr marL="2514600" indent="-228600" eaLnBrk="0" fontAlgn="base" hangingPunct="0">
              <a:spcBef>
                <a:spcPct val="0"/>
              </a:spcBef>
              <a:spcAft>
                <a:spcPct val="0"/>
              </a:spcAft>
              <a:defRPr u="sng">
                <a:solidFill>
                  <a:schemeClr val="tx1"/>
                </a:solidFill>
                <a:latin typeface="Arial" charset="0"/>
              </a:defRPr>
            </a:lvl6pPr>
            <a:lvl7pPr marL="2971800" indent="-228600" eaLnBrk="0" fontAlgn="base" hangingPunct="0">
              <a:spcBef>
                <a:spcPct val="0"/>
              </a:spcBef>
              <a:spcAft>
                <a:spcPct val="0"/>
              </a:spcAft>
              <a:defRPr u="sng">
                <a:solidFill>
                  <a:schemeClr val="tx1"/>
                </a:solidFill>
                <a:latin typeface="Arial" charset="0"/>
              </a:defRPr>
            </a:lvl7pPr>
            <a:lvl8pPr marL="3429000" indent="-228600" eaLnBrk="0" fontAlgn="base" hangingPunct="0">
              <a:spcBef>
                <a:spcPct val="0"/>
              </a:spcBef>
              <a:spcAft>
                <a:spcPct val="0"/>
              </a:spcAft>
              <a:defRPr u="sng">
                <a:solidFill>
                  <a:schemeClr val="tx1"/>
                </a:solidFill>
                <a:latin typeface="Arial" charset="0"/>
              </a:defRPr>
            </a:lvl8pPr>
            <a:lvl9pPr marL="3886200" indent="-228600" eaLnBrk="0" fontAlgn="base" hangingPunct="0">
              <a:spcBef>
                <a:spcPct val="0"/>
              </a:spcBef>
              <a:spcAft>
                <a:spcPct val="0"/>
              </a:spcAft>
              <a:defRPr u="sng">
                <a:solidFill>
                  <a:schemeClr val="tx1"/>
                </a:solidFill>
                <a:latin typeface="Arial" charset="0"/>
              </a:defRPr>
            </a:lvl9pPr>
          </a:lstStyle>
          <a:p>
            <a:pPr algn="r" eaLnBrk="1" hangingPunct="1"/>
            <a:fld id="{879FC806-E03E-4159-8C29-B35281C16F85}" type="slidenum">
              <a:rPr lang="es-MX" sz="1200" u="none">
                <a:latin typeface="Calibri" pitchFamily="34" charset="0"/>
              </a:rPr>
              <a:pPr algn="r" eaLnBrk="1" hangingPunct="1"/>
              <a:t>33</a:t>
            </a:fld>
            <a:endParaRPr lang="es-MX" sz="1200" u="none">
              <a:latin typeface="Calibri"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u="sng">
                <a:solidFill>
                  <a:schemeClr val="tx1"/>
                </a:solidFill>
                <a:latin typeface="Arial" charset="0"/>
              </a:defRPr>
            </a:lvl1pPr>
            <a:lvl2pPr marL="742950" indent="-285750" eaLnBrk="0" hangingPunct="0">
              <a:defRPr u="sng">
                <a:solidFill>
                  <a:schemeClr val="tx1"/>
                </a:solidFill>
                <a:latin typeface="Arial" charset="0"/>
              </a:defRPr>
            </a:lvl2pPr>
            <a:lvl3pPr marL="1143000" indent="-228600" eaLnBrk="0" hangingPunct="0">
              <a:defRPr u="sng">
                <a:solidFill>
                  <a:schemeClr val="tx1"/>
                </a:solidFill>
                <a:latin typeface="Arial" charset="0"/>
              </a:defRPr>
            </a:lvl3pPr>
            <a:lvl4pPr marL="1600200" indent="-228600" eaLnBrk="0" hangingPunct="0">
              <a:defRPr u="sng">
                <a:solidFill>
                  <a:schemeClr val="tx1"/>
                </a:solidFill>
                <a:latin typeface="Arial" charset="0"/>
              </a:defRPr>
            </a:lvl4pPr>
            <a:lvl5pPr marL="2057400" indent="-228600" eaLnBrk="0" hangingPunct="0">
              <a:defRPr u="sng">
                <a:solidFill>
                  <a:schemeClr val="tx1"/>
                </a:solidFill>
                <a:latin typeface="Arial" charset="0"/>
              </a:defRPr>
            </a:lvl5pPr>
            <a:lvl6pPr marL="2514600" indent="-228600" eaLnBrk="0" fontAlgn="base" hangingPunct="0">
              <a:spcBef>
                <a:spcPct val="0"/>
              </a:spcBef>
              <a:spcAft>
                <a:spcPct val="0"/>
              </a:spcAft>
              <a:defRPr u="sng">
                <a:solidFill>
                  <a:schemeClr val="tx1"/>
                </a:solidFill>
                <a:latin typeface="Arial" charset="0"/>
              </a:defRPr>
            </a:lvl6pPr>
            <a:lvl7pPr marL="2971800" indent="-228600" eaLnBrk="0" fontAlgn="base" hangingPunct="0">
              <a:spcBef>
                <a:spcPct val="0"/>
              </a:spcBef>
              <a:spcAft>
                <a:spcPct val="0"/>
              </a:spcAft>
              <a:defRPr u="sng">
                <a:solidFill>
                  <a:schemeClr val="tx1"/>
                </a:solidFill>
                <a:latin typeface="Arial" charset="0"/>
              </a:defRPr>
            </a:lvl7pPr>
            <a:lvl8pPr marL="3429000" indent="-228600" eaLnBrk="0" fontAlgn="base" hangingPunct="0">
              <a:spcBef>
                <a:spcPct val="0"/>
              </a:spcBef>
              <a:spcAft>
                <a:spcPct val="0"/>
              </a:spcAft>
              <a:defRPr u="sng">
                <a:solidFill>
                  <a:schemeClr val="tx1"/>
                </a:solidFill>
                <a:latin typeface="Arial" charset="0"/>
              </a:defRPr>
            </a:lvl8pPr>
            <a:lvl9pPr marL="3886200" indent="-228600" eaLnBrk="0" fontAlgn="base" hangingPunct="0">
              <a:spcBef>
                <a:spcPct val="0"/>
              </a:spcBef>
              <a:spcAft>
                <a:spcPct val="0"/>
              </a:spcAft>
              <a:defRPr u="sng">
                <a:solidFill>
                  <a:schemeClr val="tx1"/>
                </a:solidFill>
                <a:latin typeface="Arial" charset="0"/>
              </a:defRPr>
            </a:lvl9pPr>
          </a:lstStyle>
          <a:p>
            <a:pPr algn="r" eaLnBrk="1" hangingPunct="1"/>
            <a:fld id="{827D219F-DC2C-44F9-8A65-20FC3BD3EB1A}" type="slidenum">
              <a:rPr lang="en-US" sz="1200" u="none">
                <a:latin typeface="Calibri" pitchFamily="34" charset="0"/>
              </a:rPr>
              <a:pPr algn="r" eaLnBrk="1" hangingPunct="1"/>
              <a:t>34</a:t>
            </a:fld>
            <a:endParaRPr lang="en-US" sz="1200" u="none">
              <a:latin typeface="Calibri" pitchFamily="34" charset="0"/>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p:txBody>
          <a:bodyPr/>
          <a:lstStyle/>
          <a:p>
            <a:pPr>
              <a:spcBef>
                <a:spcPct val="0"/>
              </a:spcBef>
            </a:pPr>
            <a:endParaRPr lang="es-MX"/>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u="sng">
                <a:solidFill>
                  <a:schemeClr val="tx1"/>
                </a:solidFill>
                <a:latin typeface="Arial" charset="0"/>
              </a:defRPr>
            </a:lvl1pPr>
            <a:lvl2pPr marL="742950" indent="-285750" eaLnBrk="0" hangingPunct="0">
              <a:defRPr u="sng">
                <a:solidFill>
                  <a:schemeClr val="tx1"/>
                </a:solidFill>
                <a:latin typeface="Arial" charset="0"/>
              </a:defRPr>
            </a:lvl2pPr>
            <a:lvl3pPr marL="1143000" indent="-228600" eaLnBrk="0" hangingPunct="0">
              <a:defRPr u="sng">
                <a:solidFill>
                  <a:schemeClr val="tx1"/>
                </a:solidFill>
                <a:latin typeface="Arial" charset="0"/>
              </a:defRPr>
            </a:lvl3pPr>
            <a:lvl4pPr marL="1600200" indent="-228600" eaLnBrk="0" hangingPunct="0">
              <a:defRPr u="sng">
                <a:solidFill>
                  <a:schemeClr val="tx1"/>
                </a:solidFill>
                <a:latin typeface="Arial" charset="0"/>
              </a:defRPr>
            </a:lvl4pPr>
            <a:lvl5pPr marL="2057400" indent="-228600" eaLnBrk="0" hangingPunct="0">
              <a:defRPr u="sng">
                <a:solidFill>
                  <a:schemeClr val="tx1"/>
                </a:solidFill>
                <a:latin typeface="Arial" charset="0"/>
              </a:defRPr>
            </a:lvl5pPr>
            <a:lvl6pPr marL="2514600" indent="-228600" eaLnBrk="0" fontAlgn="base" hangingPunct="0">
              <a:spcBef>
                <a:spcPct val="0"/>
              </a:spcBef>
              <a:spcAft>
                <a:spcPct val="0"/>
              </a:spcAft>
              <a:defRPr u="sng">
                <a:solidFill>
                  <a:schemeClr val="tx1"/>
                </a:solidFill>
                <a:latin typeface="Arial" charset="0"/>
              </a:defRPr>
            </a:lvl6pPr>
            <a:lvl7pPr marL="2971800" indent="-228600" eaLnBrk="0" fontAlgn="base" hangingPunct="0">
              <a:spcBef>
                <a:spcPct val="0"/>
              </a:spcBef>
              <a:spcAft>
                <a:spcPct val="0"/>
              </a:spcAft>
              <a:defRPr u="sng">
                <a:solidFill>
                  <a:schemeClr val="tx1"/>
                </a:solidFill>
                <a:latin typeface="Arial" charset="0"/>
              </a:defRPr>
            </a:lvl7pPr>
            <a:lvl8pPr marL="3429000" indent="-228600" eaLnBrk="0" fontAlgn="base" hangingPunct="0">
              <a:spcBef>
                <a:spcPct val="0"/>
              </a:spcBef>
              <a:spcAft>
                <a:spcPct val="0"/>
              </a:spcAft>
              <a:defRPr u="sng">
                <a:solidFill>
                  <a:schemeClr val="tx1"/>
                </a:solidFill>
                <a:latin typeface="Arial" charset="0"/>
              </a:defRPr>
            </a:lvl8pPr>
            <a:lvl9pPr marL="3886200" indent="-228600" eaLnBrk="0" fontAlgn="base" hangingPunct="0">
              <a:spcBef>
                <a:spcPct val="0"/>
              </a:spcBef>
              <a:spcAft>
                <a:spcPct val="0"/>
              </a:spcAft>
              <a:defRPr u="sng">
                <a:solidFill>
                  <a:schemeClr val="tx1"/>
                </a:solidFill>
                <a:latin typeface="Arial" charset="0"/>
              </a:defRPr>
            </a:lvl9pPr>
          </a:lstStyle>
          <a:p>
            <a:pPr algn="r" eaLnBrk="1" hangingPunct="1"/>
            <a:fld id="{26A383B7-A019-4A41-BDF8-0AD22E47B954}" type="slidenum">
              <a:rPr lang="en-US" sz="1200" u="none">
                <a:latin typeface="Calibri" pitchFamily="34" charset="0"/>
              </a:rPr>
              <a:pPr algn="r" eaLnBrk="1" hangingPunct="1"/>
              <a:t>35</a:t>
            </a:fld>
            <a:endParaRPr lang="en-US" sz="1200" u="none">
              <a:latin typeface="Calibri" pitchFamily="34" charset="0"/>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p:txBody>
          <a:bodyPr/>
          <a:lstStyle/>
          <a:p>
            <a:pPr>
              <a:spcBef>
                <a:spcPct val="0"/>
              </a:spcBef>
            </a:pPr>
            <a:endParaRPr lang="es-MX"/>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u="sng">
                <a:solidFill>
                  <a:schemeClr val="tx1"/>
                </a:solidFill>
                <a:latin typeface="Arial" charset="0"/>
              </a:defRPr>
            </a:lvl1pPr>
            <a:lvl2pPr marL="742950" indent="-285750" eaLnBrk="0" hangingPunct="0">
              <a:defRPr u="sng">
                <a:solidFill>
                  <a:schemeClr val="tx1"/>
                </a:solidFill>
                <a:latin typeface="Arial" charset="0"/>
              </a:defRPr>
            </a:lvl2pPr>
            <a:lvl3pPr marL="1143000" indent="-228600" eaLnBrk="0" hangingPunct="0">
              <a:defRPr u="sng">
                <a:solidFill>
                  <a:schemeClr val="tx1"/>
                </a:solidFill>
                <a:latin typeface="Arial" charset="0"/>
              </a:defRPr>
            </a:lvl3pPr>
            <a:lvl4pPr marL="1600200" indent="-228600" eaLnBrk="0" hangingPunct="0">
              <a:defRPr u="sng">
                <a:solidFill>
                  <a:schemeClr val="tx1"/>
                </a:solidFill>
                <a:latin typeface="Arial" charset="0"/>
              </a:defRPr>
            </a:lvl4pPr>
            <a:lvl5pPr marL="2057400" indent="-228600" eaLnBrk="0" hangingPunct="0">
              <a:defRPr u="sng">
                <a:solidFill>
                  <a:schemeClr val="tx1"/>
                </a:solidFill>
                <a:latin typeface="Arial" charset="0"/>
              </a:defRPr>
            </a:lvl5pPr>
            <a:lvl6pPr marL="2514600" indent="-228600" eaLnBrk="0" fontAlgn="base" hangingPunct="0">
              <a:spcBef>
                <a:spcPct val="0"/>
              </a:spcBef>
              <a:spcAft>
                <a:spcPct val="0"/>
              </a:spcAft>
              <a:defRPr u="sng">
                <a:solidFill>
                  <a:schemeClr val="tx1"/>
                </a:solidFill>
                <a:latin typeface="Arial" charset="0"/>
              </a:defRPr>
            </a:lvl6pPr>
            <a:lvl7pPr marL="2971800" indent="-228600" eaLnBrk="0" fontAlgn="base" hangingPunct="0">
              <a:spcBef>
                <a:spcPct val="0"/>
              </a:spcBef>
              <a:spcAft>
                <a:spcPct val="0"/>
              </a:spcAft>
              <a:defRPr u="sng">
                <a:solidFill>
                  <a:schemeClr val="tx1"/>
                </a:solidFill>
                <a:latin typeface="Arial" charset="0"/>
              </a:defRPr>
            </a:lvl7pPr>
            <a:lvl8pPr marL="3429000" indent="-228600" eaLnBrk="0" fontAlgn="base" hangingPunct="0">
              <a:spcBef>
                <a:spcPct val="0"/>
              </a:spcBef>
              <a:spcAft>
                <a:spcPct val="0"/>
              </a:spcAft>
              <a:defRPr u="sng">
                <a:solidFill>
                  <a:schemeClr val="tx1"/>
                </a:solidFill>
                <a:latin typeface="Arial" charset="0"/>
              </a:defRPr>
            </a:lvl8pPr>
            <a:lvl9pPr marL="3886200" indent="-228600" eaLnBrk="0" fontAlgn="base" hangingPunct="0">
              <a:spcBef>
                <a:spcPct val="0"/>
              </a:spcBef>
              <a:spcAft>
                <a:spcPct val="0"/>
              </a:spcAft>
              <a:defRPr u="sng">
                <a:solidFill>
                  <a:schemeClr val="tx1"/>
                </a:solidFill>
                <a:latin typeface="Arial" charset="0"/>
              </a:defRPr>
            </a:lvl9pPr>
          </a:lstStyle>
          <a:p>
            <a:pPr algn="r" eaLnBrk="1" hangingPunct="1"/>
            <a:fld id="{19EBCCDF-B093-41BF-860B-9E77E10CDB73}" type="slidenum">
              <a:rPr lang="en-US" sz="1200" u="none">
                <a:latin typeface="Calibri" pitchFamily="34" charset="0"/>
              </a:rPr>
              <a:pPr algn="r" eaLnBrk="1" hangingPunct="1"/>
              <a:t>36</a:t>
            </a:fld>
            <a:endParaRPr lang="en-US" sz="1200" u="none">
              <a:latin typeface="Calibri" pitchFamily="34" charset="0"/>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p:txBody>
          <a:bodyPr/>
          <a:lstStyle/>
          <a:p>
            <a:pPr>
              <a:spcBef>
                <a:spcPct val="0"/>
              </a:spcBef>
            </a:pPr>
            <a:endParaRPr lang="es-MX"/>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u="sng">
                <a:solidFill>
                  <a:schemeClr val="tx1"/>
                </a:solidFill>
                <a:latin typeface="Arial" charset="0"/>
              </a:defRPr>
            </a:lvl1pPr>
            <a:lvl2pPr marL="742950" indent="-285750" eaLnBrk="0" hangingPunct="0">
              <a:defRPr u="sng">
                <a:solidFill>
                  <a:schemeClr val="tx1"/>
                </a:solidFill>
                <a:latin typeface="Arial" charset="0"/>
              </a:defRPr>
            </a:lvl2pPr>
            <a:lvl3pPr marL="1143000" indent="-228600" eaLnBrk="0" hangingPunct="0">
              <a:defRPr u="sng">
                <a:solidFill>
                  <a:schemeClr val="tx1"/>
                </a:solidFill>
                <a:latin typeface="Arial" charset="0"/>
              </a:defRPr>
            </a:lvl3pPr>
            <a:lvl4pPr marL="1600200" indent="-228600" eaLnBrk="0" hangingPunct="0">
              <a:defRPr u="sng">
                <a:solidFill>
                  <a:schemeClr val="tx1"/>
                </a:solidFill>
                <a:latin typeface="Arial" charset="0"/>
              </a:defRPr>
            </a:lvl4pPr>
            <a:lvl5pPr marL="2057400" indent="-228600" eaLnBrk="0" hangingPunct="0">
              <a:defRPr u="sng">
                <a:solidFill>
                  <a:schemeClr val="tx1"/>
                </a:solidFill>
                <a:latin typeface="Arial" charset="0"/>
              </a:defRPr>
            </a:lvl5pPr>
            <a:lvl6pPr marL="2514600" indent="-228600" eaLnBrk="0" fontAlgn="base" hangingPunct="0">
              <a:spcBef>
                <a:spcPct val="0"/>
              </a:spcBef>
              <a:spcAft>
                <a:spcPct val="0"/>
              </a:spcAft>
              <a:defRPr u="sng">
                <a:solidFill>
                  <a:schemeClr val="tx1"/>
                </a:solidFill>
                <a:latin typeface="Arial" charset="0"/>
              </a:defRPr>
            </a:lvl6pPr>
            <a:lvl7pPr marL="2971800" indent="-228600" eaLnBrk="0" fontAlgn="base" hangingPunct="0">
              <a:spcBef>
                <a:spcPct val="0"/>
              </a:spcBef>
              <a:spcAft>
                <a:spcPct val="0"/>
              </a:spcAft>
              <a:defRPr u="sng">
                <a:solidFill>
                  <a:schemeClr val="tx1"/>
                </a:solidFill>
                <a:latin typeface="Arial" charset="0"/>
              </a:defRPr>
            </a:lvl7pPr>
            <a:lvl8pPr marL="3429000" indent="-228600" eaLnBrk="0" fontAlgn="base" hangingPunct="0">
              <a:spcBef>
                <a:spcPct val="0"/>
              </a:spcBef>
              <a:spcAft>
                <a:spcPct val="0"/>
              </a:spcAft>
              <a:defRPr u="sng">
                <a:solidFill>
                  <a:schemeClr val="tx1"/>
                </a:solidFill>
                <a:latin typeface="Arial" charset="0"/>
              </a:defRPr>
            </a:lvl8pPr>
            <a:lvl9pPr marL="3886200" indent="-228600" eaLnBrk="0" fontAlgn="base" hangingPunct="0">
              <a:spcBef>
                <a:spcPct val="0"/>
              </a:spcBef>
              <a:spcAft>
                <a:spcPct val="0"/>
              </a:spcAft>
              <a:defRPr u="sng">
                <a:solidFill>
                  <a:schemeClr val="tx1"/>
                </a:solidFill>
                <a:latin typeface="Arial" charset="0"/>
              </a:defRPr>
            </a:lvl9pPr>
          </a:lstStyle>
          <a:p>
            <a:pPr algn="r" eaLnBrk="1" hangingPunct="1"/>
            <a:fld id="{D6177F63-FE11-4A97-9786-8DB36BF5AA36}" type="slidenum">
              <a:rPr lang="en-US" sz="1200" u="none">
                <a:latin typeface="Calibri" pitchFamily="34" charset="0"/>
              </a:rPr>
              <a:pPr algn="r" eaLnBrk="1" hangingPunct="1"/>
              <a:t>37</a:t>
            </a:fld>
            <a:endParaRPr lang="en-US" sz="1200" u="none">
              <a:latin typeface="Calibri" pitchFamily="34" charset="0"/>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p:txBody>
          <a:bodyPr/>
          <a:lstStyle/>
          <a:p>
            <a:pPr>
              <a:spcBef>
                <a:spcPct val="0"/>
              </a:spcBef>
            </a:pPr>
            <a:endParaRPr lang="es-MX"/>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u="sng">
                <a:solidFill>
                  <a:schemeClr val="tx1"/>
                </a:solidFill>
                <a:latin typeface="Arial" charset="0"/>
              </a:defRPr>
            </a:lvl1pPr>
            <a:lvl2pPr marL="742950" indent="-285750" eaLnBrk="0" hangingPunct="0">
              <a:defRPr u="sng">
                <a:solidFill>
                  <a:schemeClr val="tx1"/>
                </a:solidFill>
                <a:latin typeface="Arial" charset="0"/>
              </a:defRPr>
            </a:lvl2pPr>
            <a:lvl3pPr marL="1143000" indent="-228600" eaLnBrk="0" hangingPunct="0">
              <a:defRPr u="sng">
                <a:solidFill>
                  <a:schemeClr val="tx1"/>
                </a:solidFill>
                <a:latin typeface="Arial" charset="0"/>
              </a:defRPr>
            </a:lvl3pPr>
            <a:lvl4pPr marL="1600200" indent="-228600" eaLnBrk="0" hangingPunct="0">
              <a:defRPr u="sng">
                <a:solidFill>
                  <a:schemeClr val="tx1"/>
                </a:solidFill>
                <a:latin typeface="Arial" charset="0"/>
              </a:defRPr>
            </a:lvl4pPr>
            <a:lvl5pPr marL="2057400" indent="-228600" eaLnBrk="0" hangingPunct="0">
              <a:defRPr u="sng">
                <a:solidFill>
                  <a:schemeClr val="tx1"/>
                </a:solidFill>
                <a:latin typeface="Arial" charset="0"/>
              </a:defRPr>
            </a:lvl5pPr>
            <a:lvl6pPr marL="2514600" indent="-228600" eaLnBrk="0" fontAlgn="base" hangingPunct="0">
              <a:spcBef>
                <a:spcPct val="0"/>
              </a:spcBef>
              <a:spcAft>
                <a:spcPct val="0"/>
              </a:spcAft>
              <a:defRPr u="sng">
                <a:solidFill>
                  <a:schemeClr val="tx1"/>
                </a:solidFill>
                <a:latin typeface="Arial" charset="0"/>
              </a:defRPr>
            </a:lvl6pPr>
            <a:lvl7pPr marL="2971800" indent="-228600" eaLnBrk="0" fontAlgn="base" hangingPunct="0">
              <a:spcBef>
                <a:spcPct val="0"/>
              </a:spcBef>
              <a:spcAft>
                <a:spcPct val="0"/>
              </a:spcAft>
              <a:defRPr u="sng">
                <a:solidFill>
                  <a:schemeClr val="tx1"/>
                </a:solidFill>
                <a:latin typeface="Arial" charset="0"/>
              </a:defRPr>
            </a:lvl7pPr>
            <a:lvl8pPr marL="3429000" indent="-228600" eaLnBrk="0" fontAlgn="base" hangingPunct="0">
              <a:spcBef>
                <a:spcPct val="0"/>
              </a:spcBef>
              <a:spcAft>
                <a:spcPct val="0"/>
              </a:spcAft>
              <a:defRPr u="sng">
                <a:solidFill>
                  <a:schemeClr val="tx1"/>
                </a:solidFill>
                <a:latin typeface="Arial" charset="0"/>
              </a:defRPr>
            </a:lvl8pPr>
            <a:lvl9pPr marL="3886200" indent="-228600" eaLnBrk="0" fontAlgn="base" hangingPunct="0">
              <a:spcBef>
                <a:spcPct val="0"/>
              </a:spcBef>
              <a:spcAft>
                <a:spcPct val="0"/>
              </a:spcAft>
              <a:defRPr u="sng">
                <a:solidFill>
                  <a:schemeClr val="tx1"/>
                </a:solidFill>
                <a:latin typeface="Arial" charset="0"/>
              </a:defRPr>
            </a:lvl9pPr>
          </a:lstStyle>
          <a:p>
            <a:pPr algn="r" eaLnBrk="1" hangingPunct="1"/>
            <a:fld id="{BB9B3714-6253-4106-9198-2385A1FD013C}" type="slidenum">
              <a:rPr lang="en-US" sz="1200" u="none">
                <a:latin typeface="Calibri" pitchFamily="34" charset="0"/>
              </a:rPr>
              <a:pPr algn="r" eaLnBrk="1" hangingPunct="1"/>
              <a:t>38</a:t>
            </a:fld>
            <a:endParaRPr lang="en-US" sz="1200" u="none">
              <a:latin typeface="Calibri" pitchFamily="34" charset="0"/>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p:txBody>
          <a:bodyPr/>
          <a:lstStyle/>
          <a:p>
            <a:pPr>
              <a:spcBef>
                <a:spcPct val="0"/>
              </a:spcBef>
            </a:pPr>
            <a:endParaRPr lang="es-MX"/>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1 Marcador de imagen de diapositiva"/>
          <p:cNvSpPr>
            <a:spLocks noGrp="1" noRot="1" noChangeAspect="1" noTextEdit="1"/>
          </p:cNvSpPr>
          <p:nvPr>
            <p:ph type="sldImg"/>
          </p:nvPr>
        </p:nvSpPr>
        <p:spPr>
          <a:ln/>
        </p:spPr>
      </p:sp>
      <p:sp>
        <p:nvSpPr>
          <p:cNvPr id="66563" name="2 Marcador de notas"/>
          <p:cNvSpPr>
            <a:spLocks noGrp="1"/>
          </p:cNvSpPr>
          <p:nvPr>
            <p:ph type="body" idx="1"/>
          </p:nvPr>
        </p:nvSpPr>
        <p:spPr/>
        <p:txBody>
          <a:bodyPr/>
          <a:lstStyle/>
          <a:p>
            <a:pPr>
              <a:spcBef>
                <a:spcPct val="0"/>
              </a:spcBef>
            </a:pPr>
            <a:endParaRPr lang="es-MX"/>
          </a:p>
        </p:txBody>
      </p:sp>
      <p:sp>
        <p:nvSpPr>
          <p:cNvPr id="66564" name="3 Marcador de número de diapositiva"/>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u="sng">
                <a:solidFill>
                  <a:schemeClr val="tx1"/>
                </a:solidFill>
                <a:latin typeface="Arial" charset="0"/>
              </a:defRPr>
            </a:lvl1pPr>
            <a:lvl2pPr marL="742950" indent="-285750" eaLnBrk="0" hangingPunct="0">
              <a:defRPr u="sng">
                <a:solidFill>
                  <a:schemeClr val="tx1"/>
                </a:solidFill>
                <a:latin typeface="Arial" charset="0"/>
              </a:defRPr>
            </a:lvl2pPr>
            <a:lvl3pPr marL="1143000" indent="-228600" eaLnBrk="0" hangingPunct="0">
              <a:defRPr u="sng">
                <a:solidFill>
                  <a:schemeClr val="tx1"/>
                </a:solidFill>
                <a:latin typeface="Arial" charset="0"/>
              </a:defRPr>
            </a:lvl3pPr>
            <a:lvl4pPr marL="1600200" indent="-228600" eaLnBrk="0" hangingPunct="0">
              <a:defRPr u="sng">
                <a:solidFill>
                  <a:schemeClr val="tx1"/>
                </a:solidFill>
                <a:latin typeface="Arial" charset="0"/>
              </a:defRPr>
            </a:lvl4pPr>
            <a:lvl5pPr marL="2057400" indent="-228600" eaLnBrk="0" hangingPunct="0">
              <a:defRPr u="sng">
                <a:solidFill>
                  <a:schemeClr val="tx1"/>
                </a:solidFill>
                <a:latin typeface="Arial" charset="0"/>
              </a:defRPr>
            </a:lvl5pPr>
            <a:lvl6pPr marL="2514600" indent="-228600" eaLnBrk="0" fontAlgn="base" hangingPunct="0">
              <a:spcBef>
                <a:spcPct val="0"/>
              </a:spcBef>
              <a:spcAft>
                <a:spcPct val="0"/>
              </a:spcAft>
              <a:defRPr u="sng">
                <a:solidFill>
                  <a:schemeClr val="tx1"/>
                </a:solidFill>
                <a:latin typeface="Arial" charset="0"/>
              </a:defRPr>
            </a:lvl6pPr>
            <a:lvl7pPr marL="2971800" indent="-228600" eaLnBrk="0" fontAlgn="base" hangingPunct="0">
              <a:spcBef>
                <a:spcPct val="0"/>
              </a:spcBef>
              <a:spcAft>
                <a:spcPct val="0"/>
              </a:spcAft>
              <a:defRPr u="sng">
                <a:solidFill>
                  <a:schemeClr val="tx1"/>
                </a:solidFill>
                <a:latin typeface="Arial" charset="0"/>
              </a:defRPr>
            </a:lvl7pPr>
            <a:lvl8pPr marL="3429000" indent="-228600" eaLnBrk="0" fontAlgn="base" hangingPunct="0">
              <a:spcBef>
                <a:spcPct val="0"/>
              </a:spcBef>
              <a:spcAft>
                <a:spcPct val="0"/>
              </a:spcAft>
              <a:defRPr u="sng">
                <a:solidFill>
                  <a:schemeClr val="tx1"/>
                </a:solidFill>
                <a:latin typeface="Arial" charset="0"/>
              </a:defRPr>
            </a:lvl8pPr>
            <a:lvl9pPr marL="3886200" indent="-228600" eaLnBrk="0" fontAlgn="base" hangingPunct="0">
              <a:spcBef>
                <a:spcPct val="0"/>
              </a:spcBef>
              <a:spcAft>
                <a:spcPct val="0"/>
              </a:spcAft>
              <a:defRPr u="sng">
                <a:solidFill>
                  <a:schemeClr val="tx1"/>
                </a:solidFill>
                <a:latin typeface="Arial" charset="0"/>
              </a:defRPr>
            </a:lvl9pPr>
          </a:lstStyle>
          <a:p>
            <a:pPr algn="r" eaLnBrk="1" hangingPunct="1"/>
            <a:fld id="{DC8B2C4E-E621-429A-821C-FECFF474AE46}" type="slidenum">
              <a:rPr lang="es-MX" sz="1200" u="none">
                <a:latin typeface="Calibri" pitchFamily="34" charset="0"/>
              </a:rPr>
              <a:pPr algn="r" eaLnBrk="1" hangingPunct="1"/>
              <a:t>39</a:t>
            </a:fld>
            <a:endParaRPr lang="es-MX" sz="1200" u="none">
              <a:latin typeface="Calibri"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u="sng">
                <a:solidFill>
                  <a:schemeClr val="tx1"/>
                </a:solidFill>
                <a:latin typeface="Arial" charset="0"/>
              </a:defRPr>
            </a:lvl1pPr>
            <a:lvl2pPr marL="742950" indent="-285750" eaLnBrk="0" hangingPunct="0">
              <a:defRPr u="sng">
                <a:solidFill>
                  <a:schemeClr val="tx1"/>
                </a:solidFill>
                <a:latin typeface="Arial" charset="0"/>
              </a:defRPr>
            </a:lvl2pPr>
            <a:lvl3pPr marL="1143000" indent="-228600" eaLnBrk="0" hangingPunct="0">
              <a:defRPr u="sng">
                <a:solidFill>
                  <a:schemeClr val="tx1"/>
                </a:solidFill>
                <a:latin typeface="Arial" charset="0"/>
              </a:defRPr>
            </a:lvl3pPr>
            <a:lvl4pPr marL="1600200" indent="-228600" eaLnBrk="0" hangingPunct="0">
              <a:defRPr u="sng">
                <a:solidFill>
                  <a:schemeClr val="tx1"/>
                </a:solidFill>
                <a:latin typeface="Arial" charset="0"/>
              </a:defRPr>
            </a:lvl4pPr>
            <a:lvl5pPr marL="2057400" indent="-228600" eaLnBrk="0" hangingPunct="0">
              <a:defRPr u="sng">
                <a:solidFill>
                  <a:schemeClr val="tx1"/>
                </a:solidFill>
                <a:latin typeface="Arial" charset="0"/>
              </a:defRPr>
            </a:lvl5pPr>
            <a:lvl6pPr marL="2514600" indent="-228600" eaLnBrk="0" fontAlgn="base" hangingPunct="0">
              <a:spcBef>
                <a:spcPct val="0"/>
              </a:spcBef>
              <a:spcAft>
                <a:spcPct val="0"/>
              </a:spcAft>
              <a:defRPr u="sng">
                <a:solidFill>
                  <a:schemeClr val="tx1"/>
                </a:solidFill>
                <a:latin typeface="Arial" charset="0"/>
              </a:defRPr>
            </a:lvl6pPr>
            <a:lvl7pPr marL="2971800" indent="-228600" eaLnBrk="0" fontAlgn="base" hangingPunct="0">
              <a:spcBef>
                <a:spcPct val="0"/>
              </a:spcBef>
              <a:spcAft>
                <a:spcPct val="0"/>
              </a:spcAft>
              <a:defRPr u="sng">
                <a:solidFill>
                  <a:schemeClr val="tx1"/>
                </a:solidFill>
                <a:latin typeface="Arial" charset="0"/>
              </a:defRPr>
            </a:lvl7pPr>
            <a:lvl8pPr marL="3429000" indent="-228600" eaLnBrk="0" fontAlgn="base" hangingPunct="0">
              <a:spcBef>
                <a:spcPct val="0"/>
              </a:spcBef>
              <a:spcAft>
                <a:spcPct val="0"/>
              </a:spcAft>
              <a:defRPr u="sng">
                <a:solidFill>
                  <a:schemeClr val="tx1"/>
                </a:solidFill>
                <a:latin typeface="Arial" charset="0"/>
              </a:defRPr>
            </a:lvl8pPr>
            <a:lvl9pPr marL="3886200" indent="-228600" eaLnBrk="0" fontAlgn="base" hangingPunct="0">
              <a:spcBef>
                <a:spcPct val="0"/>
              </a:spcBef>
              <a:spcAft>
                <a:spcPct val="0"/>
              </a:spcAft>
              <a:defRPr u="sng">
                <a:solidFill>
                  <a:schemeClr val="tx1"/>
                </a:solidFill>
                <a:latin typeface="Arial" charset="0"/>
              </a:defRPr>
            </a:lvl9pPr>
          </a:lstStyle>
          <a:p>
            <a:pPr algn="r" eaLnBrk="1" hangingPunct="1"/>
            <a:fld id="{0EDEDA2F-9357-4A06-AE34-56CC04CD0212}" type="slidenum">
              <a:rPr lang="en-US" sz="1200" u="none">
                <a:latin typeface="Calibri" pitchFamily="34" charset="0"/>
              </a:rPr>
              <a:pPr algn="r" eaLnBrk="1" hangingPunct="1"/>
              <a:t>40</a:t>
            </a:fld>
            <a:endParaRPr lang="en-US" sz="1200" u="none">
              <a:latin typeface="Calibri" pitchFamily="34" charset="0"/>
            </a:endParaRP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p:txBody>
          <a:bodyPr/>
          <a:lstStyle/>
          <a:p>
            <a:pPr>
              <a:spcBef>
                <a:spcPct val="0"/>
              </a:spcBef>
            </a:pPr>
            <a:endParaRPr lang="es-MX"/>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1 Marcador de imagen de diapositiva"/>
          <p:cNvSpPr>
            <a:spLocks noGrp="1" noRot="1" noChangeAspect="1" noTextEdit="1"/>
          </p:cNvSpPr>
          <p:nvPr>
            <p:ph type="sldImg"/>
          </p:nvPr>
        </p:nvSpPr>
        <p:spPr>
          <a:ln/>
        </p:spPr>
      </p:sp>
      <p:sp>
        <p:nvSpPr>
          <p:cNvPr id="37891" name="2 Marcador de notas"/>
          <p:cNvSpPr>
            <a:spLocks noGrp="1"/>
          </p:cNvSpPr>
          <p:nvPr>
            <p:ph type="body" idx="1"/>
          </p:nvPr>
        </p:nvSpPr>
        <p:spPr/>
        <p:txBody>
          <a:bodyPr/>
          <a:lstStyle/>
          <a:p>
            <a:pPr>
              <a:spcBef>
                <a:spcPct val="0"/>
              </a:spcBef>
            </a:pPr>
            <a:endParaRPr lang="es-MX"/>
          </a:p>
        </p:txBody>
      </p:sp>
      <p:sp>
        <p:nvSpPr>
          <p:cNvPr id="37892" name="3 Marcador de número de diapositiva"/>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u="sng">
                <a:solidFill>
                  <a:schemeClr val="tx1"/>
                </a:solidFill>
                <a:latin typeface="Arial" charset="0"/>
              </a:defRPr>
            </a:lvl1pPr>
            <a:lvl2pPr marL="742950" indent="-285750" eaLnBrk="0" hangingPunct="0">
              <a:defRPr u="sng">
                <a:solidFill>
                  <a:schemeClr val="tx1"/>
                </a:solidFill>
                <a:latin typeface="Arial" charset="0"/>
              </a:defRPr>
            </a:lvl2pPr>
            <a:lvl3pPr marL="1143000" indent="-228600" eaLnBrk="0" hangingPunct="0">
              <a:defRPr u="sng">
                <a:solidFill>
                  <a:schemeClr val="tx1"/>
                </a:solidFill>
                <a:latin typeface="Arial" charset="0"/>
              </a:defRPr>
            </a:lvl3pPr>
            <a:lvl4pPr marL="1600200" indent="-228600" eaLnBrk="0" hangingPunct="0">
              <a:defRPr u="sng">
                <a:solidFill>
                  <a:schemeClr val="tx1"/>
                </a:solidFill>
                <a:latin typeface="Arial" charset="0"/>
              </a:defRPr>
            </a:lvl4pPr>
            <a:lvl5pPr marL="2057400" indent="-228600" eaLnBrk="0" hangingPunct="0">
              <a:defRPr u="sng">
                <a:solidFill>
                  <a:schemeClr val="tx1"/>
                </a:solidFill>
                <a:latin typeface="Arial" charset="0"/>
              </a:defRPr>
            </a:lvl5pPr>
            <a:lvl6pPr marL="2514600" indent="-228600" eaLnBrk="0" fontAlgn="base" hangingPunct="0">
              <a:spcBef>
                <a:spcPct val="0"/>
              </a:spcBef>
              <a:spcAft>
                <a:spcPct val="0"/>
              </a:spcAft>
              <a:defRPr u="sng">
                <a:solidFill>
                  <a:schemeClr val="tx1"/>
                </a:solidFill>
                <a:latin typeface="Arial" charset="0"/>
              </a:defRPr>
            </a:lvl6pPr>
            <a:lvl7pPr marL="2971800" indent="-228600" eaLnBrk="0" fontAlgn="base" hangingPunct="0">
              <a:spcBef>
                <a:spcPct val="0"/>
              </a:spcBef>
              <a:spcAft>
                <a:spcPct val="0"/>
              </a:spcAft>
              <a:defRPr u="sng">
                <a:solidFill>
                  <a:schemeClr val="tx1"/>
                </a:solidFill>
                <a:latin typeface="Arial" charset="0"/>
              </a:defRPr>
            </a:lvl7pPr>
            <a:lvl8pPr marL="3429000" indent="-228600" eaLnBrk="0" fontAlgn="base" hangingPunct="0">
              <a:spcBef>
                <a:spcPct val="0"/>
              </a:spcBef>
              <a:spcAft>
                <a:spcPct val="0"/>
              </a:spcAft>
              <a:defRPr u="sng">
                <a:solidFill>
                  <a:schemeClr val="tx1"/>
                </a:solidFill>
                <a:latin typeface="Arial" charset="0"/>
              </a:defRPr>
            </a:lvl8pPr>
            <a:lvl9pPr marL="3886200" indent="-228600" eaLnBrk="0" fontAlgn="base" hangingPunct="0">
              <a:spcBef>
                <a:spcPct val="0"/>
              </a:spcBef>
              <a:spcAft>
                <a:spcPct val="0"/>
              </a:spcAft>
              <a:defRPr u="sng">
                <a:solidFill>
                  <a:schemeClr val="tx1"/>
                </a:solidFill>
                <a:latin typeface="Arial" charset="0"/>
              </a:defRPr>
            </a:lvl9pPr>
          </a:lstStyle>
          <a:p>
            <a:pPr algn="r" eaLnBrk="1" hangingPunct="1"/>
            <a:fld id="{8AD47397-1B56-4509-A82F-9903182F281A}" type="slidenum">
              <a:rPr lang="es-MX" sz="1200" u="none">
                <a:latin typeface="Calibri" pitchFamily="34" charset="0"/>
              </a:rPr>
              <a:pPr algn="r" eaLnBrk="1" hangingPunct="1"/>
              <a:t>25</a:t>
            </a:fld>
            <a:endParaRPr lang="es-MX" sz="1200" u="none">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1 Marcador de imagen de diapositiva"/>
          <p:cNvSpPr>
            <a:spLocks noGrp="1" noRot="1" noChangeAspect="1" noTextEdit="1"/>
          </p:cNvSpPr>
          <p:nvPr>
            <p:ph type="sldImg"/>
          </p:nvPr>
        </p:nvSpPr>
        <p:spPr>
          <a:ln/>
        </p:spPr>
      </p:sp>
      <p:sp>
        <p:nvSpPr>
          <p:cNvPr id="39939" name="2 Marcador de notas"/>
          <p:cNvSpPr>
            <a:spLocks noGrp="1"/>
          </p:cNvSpPr>
          <p:nvPr>
            <p:ph type="body" idx="1"/>
          </p:nvPr>
        </p:nvSpPr>
        <p:spPr/>
        <p:txBody>
          <a:bodyPr/>
          <a:lstStyle/>
          <a:p>
            <a:pPr>
              <a:spcBef>
                <a:spcPct val="0"/>
              </a:spcBef>
            </a:pPr>
            <a:endParaRPr lang="es-MX"/>
          </a:p>
        </p:txBody>
      </p:sp>
      <p:sp>
        <p:nvSpPr>
          <p:cNvPr id="39940" name="3 Marcador de número de diapositiva"/>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u="sng">
                <a:solidFill>
                  <a:schemeClr val="tx1"/>
                </a:solidFill>
                <a:latin typeface="Arial" charset="0"/>
              </a:defRPr>
            </a:lvl1pPr>
            <a:lvl2pPr marL="742950" indent="-285750" eaLnBrk="0" hangingPunct="0">
              <a:defRPr u="sng">
                <a:solidFill>
                  <a:schemeClr val="tx1"/>
                </a:solidFill>
                <a:latin typeface="Arial" charset="0"/>
              </a:defRPr>
            </a:lvl2pPr>
            <a:lvl3pPr marL="1143000" indent="-228600" eaLnBrk="0" hangingPunct="0">
              <a:defRPr u="sng">
                <a:solidFill>
                  <a:schemeClr val="tx1"/>
                </a:solidFill>
                <a:latin typeface="Arial" charset="0"/>
              </a:defRPr>
            </a:lvl3pPr>
            <a:lvl4pPr marL="1600200" indent="-228600" eaLnBrk="0" hangingPunct="0">
              <a:defRPr u="sng">
                <a:solidFill>
                  <a:schemeClr val="tx1"/>
                </a:solidFill>
                <a:latin typeface="Arial" charset="0"/>
              </a:defRPr>
            </a:lvl4pPr>
            <a:lvl5pPr marL="2057400" indent="-228600" eaLnBrk="0" hangingPunct="0">
              <a:defRPr u="sng">
                <a:solidFill>
                  <a:schemeClr val="tx1"/>
                </a:solidFill>
                <a:latin typeface="Arial" charset="0"/>
              </a:defRPr>
            </a:lvl5pPr>
            <a:lvl6pPr marL="2514600" indent="-228600" eaLnBrk="0" fontAlgn="base" hangingPunct="0">
              <a:spcBef>
                <a:spcPct val="0"/>
              </a:spcBef>
              <a:spcAft>
                <a:spcPct val="0"/>
              </a:spcAft>
              <a:defRPr u="sng">
                <a:solidFill>
                  <a:schemeClr val="tx1"/>
                </a:solidFill>
                <a:latin typeface="Arial" charset="0"/>
              </a:defRPr>
            </a:lvl6pPr>
            <a:lvl7pPr marL="2971800" indent="-228600" eaLnBrk="0" fontAlgn="base" hangingPunct="0">
              <a:spcBef>
                <a:spcPct val="0"/>
              </a:spcBef>
              <a:spcAft>
                <a:spcPct val="0"/>
              </a:spcAft>
              <a:defRPr u="sng">
                <a:solidFill>
                  <a:schemeClr val="tx1"/>
                </a:solidFill>
                <a:latin typeface="Arial" charset="0"/>
              </a:defRPr>
            </a:lvl7pPr>
            <a:lvl8pPr marL="3429000" indent="-228600" eaLnBrk="0" fontAlgn="base" hangingPunct="0">
              <a:spcBef>
                <a:spcPct val="0"/>
              </a:spcBef>
              <a:spcAft>
                <a:spcPct val="0"/>
              </a:spcAft>
              <a:defRPr u="sng">
                <a:solidFill>
                  <a:schemeClr val="tx1"/>
                </a:solidFill>
                <a:latin typeface="Arial" charset="0"/>
              </a:defRPr>
            </a:lvl8pPr>
            <a:lvl9pPr marL="3886200" indent="-228600" eaLnBrk="0" fontAlgn="base" hangingPunct="0">
              <a:spcBef>
                <a:spcPct val="0"/>
              </a:spcBef>
              <a:spcAft>
                <a:spcPct val="0"/>
              </a:spcAft>
              <a:defRPr u="sng">
                <a:solidFill>
                  <a:schemeClr val="tx1"/>
                </a:solidFill>
                <a:latin typeface="Arial" charset="0"/>
              </a:defRPr>
            </a:lvl9pPr>
          </a:lstStyle>
          <a:p>
            <a:pPr algn="r" eaLnBrk="1" hangingPunct="1"/>
            <a:fld id="{99E06449-D645-47A4-B862-FC0F978AED9D}" type="slidenum">
              <a:rPr lang="es-MX" sz="1200" u="none">
                <a:latin typeface="Calibri" pitchFamily="34" charset="0"/>
              </a:rPr>
              <a:pPr algn="r" eaLnBrk="1" hangingPunct="1"/>
              <a:t>26</a:t>
            </a:fld>
            <a:endParaRPr lang="es-MX" sz="1200" u="none">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1 Marcador de imagen de diapositiva"/>
          <p:cNvSpPr>
            <a:spLocks noGrp="1" noRot="1" noChangeAspect="1" noTextEdit="1"/>
          </p:cNvSpPr>
          <p:nvPr>
            <p:ph type="sldImg"/>
          </p:nvPr>
        </p:nvSpPr>
        <p:spPr>
          <a:ln/>
        </p:spPr>
      </p:sp>
      <p:sp>
        <p:nvSpPr>
          <p:cNvPr id="41987" name="2 Marcador de notas"/>
          <p:cNvSpPr>
            <a:spLocks noGrp="1"/>
          </p:cNvSpPr>
          <p:nvPr>
            <p:ph type="body" idx="1"/>
          </p:nvPr>
        </p:nvSpPr>
        <p:spPr/>
        <p:txBody>
          <a:bodyPr/>
          <a:lstStyle/>
          <a:p>
            <a:pPr>
              <a:spcBef>
                <a:spcPct val="0"/>
              </a:spcBef>
            </a:pPr>
            <a:endParaRPr lang="es-MX"/>
          </a:p>
        </p:txBody>
      </p:sp>
      <p:sp>
        <p:nvSpPr>
          <p:cNvPr id="41988" name="3 Marcador de número de diapositiva"/>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u="sng">
                <a:solidFill>
                  <a:schemeClr val="tx1"/>
                </a:solidFill>
                <a:latin typeface="Arial" charset="0"/>
              </a:defRPr>
            </a:lvl1pPr>
            <a:lvl2pPr marL="742950" indent="-285750" eaLnBrk="0" hangingPunct="0">
              <a:defRPr u="sng">
                <a:solidFill>
                  <a:schemeClr val="tx1"/>
                </a:solidFill>
                <a:latin typeface="Arial" charset="0"/>
              </a:defRPr>
            </a:lvl2pPr>
            <a:lvl3pPr marL="1143000" indent="-228600" eaLnBrk="0" hangingPunct="0">
              <a:defRPr u="sng">
                <a:solidFill>
                  <a:schemeClr val="tx1"/>
                </a:solidFill>
                <a:latin typeface="Arial" charset="0"/>
              </a:defRPr>
            </a:lvl3pPr>
            <a:lvl4pPr marL="1600200" indent="-228600" eaLnBrk="0" hangingPunct="0">
              <a:defRPr u="sng">
                <a:solidFill>
                  <a:schemeClr val="tx1"/>
                </a:solidFill>
                <a:latin typeface="Arial" charset="0"/>
              </a:defRPr>
            </a:lvl4pPr>
            <a:lvl5pPr marL="2057400" indent="-228600" eaLnBrk="0" hangingPunct="0">
              <a:defRPr u="sng">
                <a:solidFill>
                  <a:schemeClr val="tx1"/>
                </a:solidFill>
                <a:latin typeface="Arial" charset="0"/>
              </a:defRPr>
            </a:lvl5pPr>
            <a:lvl6pPr marL="2514600" indent="-228600" eaLnBrk="0" fontAlgn="base" hangingPunct="0">
              <a:spcBef>
                <a:spcPct val="0"/>
              </a:spcBef>
              <a:spcAft>
                <a:spcPct val="0"/>
              </a:spcAft>
              <a:defRPr u="sng">
                <a:solidFill>
                  <a:schemeClr val="tx1"/>
                </a:solidFill>
                <a:latin typeface="Arial" charset="0"/>
              </a:defRPr>
            </a:lvl6pPr>
            <a:lvl7pPr marL="2971800" indent="-228600" eaLnBrk="0" fontAlgn="base" hangingPunct="0">
              <a:spcBef>
                <a:spcPct val="0"/>
              </a:spcBef>
              <a:spcAft>
                <a:spcPct val="0"/>
              </a:spcAft>
              <a:defRPr u="sng">
                <a:solidFill>
                  <a:schemeClr val="tx1"/>
                </a:solidFill>
                <a:latin typeface="Arial" charset="0"/>
              </a:defRPr>
            </a:lvl7pPr>
            <a:lvl8pPr marL="3429000" indent="-228600" eaLnBrk="0" fontAlgn="base" hangingPunct="0">
              <a:spcBef>
                <a:spcPct val="0"/>
              </a:spcBef>
              <a:spcAft>
                <a:spcPct val="0"/>
              </a:spcAft>
              <a:defRPr u="sng">
                <a:solidFill>
                  <a:schemeClr val="tx1"/>
                </a:solidFill>
                <a:latin typeface="Arial" charset="0"/>
              </a:defRPr>
            </a:lvl8pPr>
            <a:lvl9pPr marL="3886200" indent="-228600" eaLnBrk="0" fontAlgn="base" hangingPunct="0">
              <a:spcBef>
                <a:spcPct val="0"/>
              </a:spcBef>
              <a:spcAft>
                <a:spcPct val="0"/>
              </a:spcAft>
              <a:defRPr u="sng">
                <a:solidFill>
                  <a:schemeClr val="tx1"/>
                </a:solidFill>
                <a:latin typeface="Arial" charset="0"/>
              </a:defRPr>
            </a:lvl9pPr>
          </a:lstStyle>
          <a:p>
            <a:pPr algn="r" eaLnBrk="1" hangingPunct="1"/>
            <a:fld id="{3D9099BC-ED92-4044-9ED4-05F90C22E38C}" type="slidenum">
              <a:rPr lang="es-MX" sz="1200" u="none">
                <a:latin typeface="Calibri" pitchFamily="34" charset="0"/>
              </a:rPr>
              <a:pPr algn="r" eaLnBrk="1" hangingPunct="1"/>
              <a:t>27</a:t>
            </a:fld>
            <a:endParaRPr lang="es-MX" sz="1200" u="none">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1 Marcador de imagen de diapositiva"/>
          <p:cNvSpPr>
            <a:spLocks noGrp="1" noRot="1" noChangeAspect="1" noTextEdit="1"/>
          </p:cNvSpPr>
          <p:nvPr>
            <p:ph type="sldImg"/>
          </p:nvPr>
        </p:nvSpPr>
        <p:spPr>
          <a:ln/>
        </p:spPr>
      </p:sp>
      <p:sp>
        <p:nvSpPr>
          <p:cNvPr id="44035" name="2 Marcador de notas"/>
          <p:cNvSpPr>
            <a:spLocks noGrp="1"/>
          </p:cNvSpPr>
          <p:nvPr>
            <p:ph type="body" idx="1"/>
          </p:nvPr>
        </p:nvSpPr>
        <p:spPr/>
        <p:txBody>
          <a:bodyPr/>
          <a:lstStyle/>
          <a:p>
            <a:pPr>
              <a:spcBef>
                <a:spcPct val="0"/>
              </a:spcBef>
            </a:pPr>
            <a:endParaRPr lang="es-MX"/>
          </a:p>
        </p:txBody>
      </p:sp>
      <p:sp>
        <p:nvSpPr>
          <p:cNvPr id="44036" name="3 Marcador de número de diapositiva"/>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u="sng">
                <a:solidFill>
                  <a:schemeClr val="tx1"/>
                </a:solidFill>
                <a:latin typeface="Arial" charset="0"/>
              </a:defRPr>
            </a:lvl1pPr>
            <a:lvl2pPr marL="742950" indent="-285750" eaLnBrk="0" hangingPunct="0">
              <a:defRPr u="sng">
                <a:solidFill>
                  <a:schemeClr val="tx1"/>
                </a:solidFill>
                <a:latin typeface="Arial" charset="0"/>
              </a:defRPr>
            </a:lvl2pPr>
            <a:lvl3pPr marL="1143000" indent="-228600" eaLnBrk="0" hangingPunct="0">
              <a:defRPr u="sng">
                <a:solidFill>
                  <a:schemeClr val="tx1"/>
                </a:solidFill>
                <a:latin typeface="Arial" charset="0"/>
              </a:defRPr>
            </a:lvl3pPr>
            <a:lvl4pPr marL="1600200" indent="-228600" eaLnBrk="0" hangingPunct="0">
              <a:defRPr u="sng">
                <a:solidFill>
                  <a:schemeClr val="tx1"/>
                </a:solidFill>
                <a:latin typeface="Arial" charset="0"/>
              </a:defRPr>
            </a:lvl4pPr>
            <a:lvl5pPr marL="2057400" indent="-228600" eaLnBrk="0" hangingPunct="0">
              <a:defRPr u="sng">
                <a:solidFill>
                  <a:schemeClr val="tx1"/>
                </a:solidFill>
                <a:latin typeface="Arial" charset="0"/>
              </a:defRPr>
            </a:lvl5pPr>
            <a:lvl6pPr marL="2514600" indent="-228600" eaLnBrk="0" fontAlgn="base" hangingPunct="0">
              <a:spcBef>
                <a:spcPct val="0"/>
              </a:spcBef>
              <a:spcAft>
                <a:spcPct val="0"/>
              </a:spcAft>
              <a:defRPr u="sng">
                <a:solidFill>
                  <a:schemeClr val="tx1"/>
                </a:solidFill>
                <a:latin typeface="Arial" charset="0"/>
              </a:defRPr>
            </a:lvl6pPr>
            <a:lvl7pPr marL="2971800" indent="-228600" eaLnBrk="0" fontAlgn="base" hangingPunct="0">
              <a:spcBef>
                <a:spcPct val="0"/>
              </a:spcBef>
              <a:spcAft>
                <a:spcPct val="0"/>
              </a:spcAft>
              <a:defRPr u="sng">
                <a:solidFill>
                  <a:schemeClr val="tx1"/>
                </a:solidFill>
                <a:latin typeface="Arial" charset="0"/>
              </a:defRPr>
            </a:lvl7pPr>
            <a:lvl8pPr marL="3429000" indent="-228600" eaLnBrk="0" fontAlgn="base" hangingPunct="0">
              <a:spcBef>
                <a:spcPct val="0"/>
              </a:spcBef>
              <a:spcAft>
                <a:spcPct val="0"/>
              </a:spcAft>
              <a:defRPr u="sng">
                <a:solidFill>
                  <a:schemeClr val="tx1"/>
                </a:solidFill>
                <a:latin typeface="Arial" charset="0"/>
              </a:defRPr>
            </a:lvl8pPr>
            <a:lvl9pPr marL="3886200" indent="-228600" eaLnBrk="0" fontAlgn="base" hangingPunct="0">
              <a:spcBef>
                <a:spcPct val="0"/>
              </a:spcBef>
              <a:spcAft>
                <a:spcPct val="0"/>
              </a:spcAft>
              <a:defRPr u="sng">
                <a:solidFill>
                  <a:schemeClr val="tx1"/>
                </a:solidFill>
                <a:latin typeface="Arial" charset="0"/>
              </a:defRPr>
            </a:lvl9pPr>
          </a:lstStyle>
          <a:p>
            <a:pPr algn="r" eaLnBrk="1" hangingPunct="1"/>
            <a:fld id="{0E26EE0A-12D3-4B2A-B287-1B49274B7413}" type="slidenum">
              <a:rPr lang="es-MX" sz="1200" u="none">
                <a:latin typeface="Calibri" pitchFamily="34" charset="0"/>
              </a:rPr>
              <a:pPr algn="r" eaLnBrk="1" hangingPunct="1"/>
              <a:t>28</a:t>
            </a:fld>
            <a:endParaRPr lang="es-MX" sz="1200" u="none">
              <a:latin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1 Marcador de imagen de diapositiva"/>
          <p:cNvSpPr>
            <a:spLocks noGrp="1" noRot="1" noChangeAspect="1" noTextEdit="1"/>
          </p:cNvSpPr>
          <p:nvPr>
            <p:ph type="sldImg"/>
          </p:nvPr>
        </p:nvSpPr>
        <p:spPr>
          <a:ln/>
        </p:spPr>
      </p:sp>
      <p:sp>
        <p:nvSpPr>
          <p:cNvPr id="46083" name="2 Marcador de notas"/>
          <p:cNvSpPr>
            <a:spLocks noGrp="1"/>
          </p:cNvSpPr>
          <p:nvPr>
            <p:ph type="body" idx="1"/>
          </p:nvPr>
        </p:nvSpPr>
        <p:spPr/>
        <p:txBody>
          <a:bodyPr/>
          <a:lstStyle/>
          <a:p>
            <a:pPr>
              <a:spcBef>
                <a:spcPct val="0"/>
              </a:spcBef>
            </a:pPr>
            <a:endParaRPr lang="es-MX"/>
          </a:p>
        </p:txBody>
      </p:sp>
      <p:sp>
        <p:nvSpPr>
          <p:cNvPr id="46084" name="3 Marcador de número de diapositiva"/>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u="sng">
                <a:solidFill>
                  <a:schemeClr val="tx1"/>
                </a:solidFill>
                <a:latin typeface="Arial" charset="0"/>
              </a:defRPr>
            </a:lvl1pPr>
            <a:lvl2pPr marL="742950" indent="-285750" eaLnBrk="0" hangingPunct="0">
              <a:defRPr u="sng">
                <a:solidFill>
                  <a:schemeClr val="tx1"/>
                </a:solidFill>
                <a:latin typeface="Arial" charset="0"/>
              </a:defRPr>
            </a:lvl2pPr>
            <a:lvl3pPr marL="1143000" indent="-228600" eaLnBrk="0" hangingPunct="0">
              <a:defRPr u="sng">
                <a:solidFill>
                  <a:schemeClr val="tx1"/>
                </a:solidFill>
                <a:latin typeface="Arial" charset="0"/>
              </a:defRPr>
            </a:lvl3pPr>
            <a:lvl4pPr marL="1600200" indent="-228600" eaLnBrk="0" hangingPunct="0">
              <a:defRPr u="sng">
                <a:solidFill>
                  <a:schemeClr val="tx1"/>
                </a:solidFill>
                <a:latin typeface="Arial" charset="0"/>
              </a:defRPr>
            </a:lvl4pPr>
            <a:lvl5pPr marL="2057400" indent="-228600" eaLnBrk="0" hangingPunct="0">
              <a:defRPr u="sng">
                <a:solidFill>
                  <a:schemeClr val="tx1"/>
                </a:solidFill>
                <a:latin typeface="Arial" charset="0"/>
              </a:defRPr>
            </a:lvl5pPr>
            <a:lvl6pPr marL="2514600" indent="-228600" eaLnBrk="0" fontAlgn="base" hangingPunct="0">
              <a:spcBef>
                <a:spcPct val="0"/>
              </a:spcBef>
              <a:spcAft>
                <a:spcPct val="0"/>
              </a:spcAft>
              <a:defRPr u="sng">
                <a:solidFill>
                  <a:schemeClr val="tx1"/>
                </a:solidFill>
                <a:latin typeface="Arial" charset="0"/>
              </a:defRPr>
            </a:lvl6pPr>
            <a:lvl7pPr marL="2971800" indent="-228600" eaLnBrk="0" fontAlgn="base" hangingPunct="0">
              <a:spcBef>
                <a:spcPct val="0"/>
              </a:spcBef>
              <a:spcAft>
                <a:spcPct val="0"/>
              </a:spcAft>
              <a:defRPr u="sng">
                <a:solidFill>
                  <a:schemeClr val="tx1"/>
                </a:solidFill>
                <a:latin typeface="Arial" charset="0"/>
              </a:defRPr>
            </a:lvl7pPr>
            <a:lvl8pPr marL="3429000" indent="-228600" eaLnBrk="0" fontAlgn="base" hangingPunct="0">
              <a:spcBef>
                <a:spcPct val="0"/>
              </a:spcBef>
              <a:spcAft>
                <a:spcPct val="0"/>
              </a:spcAft>
              <a:defRPr u="sng">
                <a:solidFill>
                  <a:schemeClr val="tx1"/>
                </a:solidFill>
                <a:latin typeface="Arial" charset="0"/>
              </a:defRPr>
            </a:lvl8pPr>
            <a:lvl9pPr marL="3886200" indent="-228600" eaLnBrk="0" fontAlgn="base" hangingPunct="0">
              <a:spcBef>
                <a:spcPct val="0"/>
              </a:spcBef>
              <a:spcAft>
                <a:spcPct val="0"/>
              </a:spcAft>
              <a:defRPr u="sng">
                <a:solidFill>
                  <a:schemeClr val="tx1"/>
                </a:solidFill>
                <a:latin typeface="Arial" charset="0"/>
              </a:defRPr>
            </a:lvl9pPr>
          </a:lstStyle>
          <a:p>
            <a:pPr algn="r" eaLnBrk="1" hangingPunct="1"/>
            <a:fld id="{5511A6FD-2DD3-488C-BE59-7937C6BA8A33}" type="slidenum">
              <a:rPr lang="es-MX" sz="1200" u="none">
                <a:latin typeface="Calibri" pitchFamily="34" charset="0"/>
              </a:rPr>
              <a:pPr algn="r" eaLnBrk="1" hangingPunct="1"/>
              <a:t>29</a:t>
            </a:fld>
            <a:endParaRPr lang="es-MX" sz="1200" u="none">
              <a:latin typeface="Calibri"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1 Marcador de imagen de diapositiva"/>
          <p:cNvSpPr>
            <a:spLocks noGrp="1" noRot="1" noChangeAspect="1" noTextEdit="1"/>
          </p:cNvSpPr>
          <p:nvPr>
            <p:ph type="sldImg"/>
          </p:nvPr>
        </p:nvSpPr>
        <p:spPr>
          <a:ln/>
        </p:spPr>
      </p:sp>
      <p:sp>
        <p:nvSpPr>
          <p:cNvPr id="48131" name="2 Marcador de notas"/>
          <p:cNvSpPr>
            <a:spLocks noGrp="1"/>
          </p:cNvSpPr>
          <p:nvPr>
            <p:ph type="body" idx="1"/>
          </p:nvPr>
        </p:nvSpPr>
        <p:spPr/>
        <p:txBody>
          <a:bodyPr/>
          <a:lstStyle/>
          <a:p>
            <a:pPr>
              <a:spcBef>
                <a:spcPct val="0"/>
              </a:spcBef>
            </a:pPr>
            <a:endParaRPr lang="es-MX"/>
          </a:p>
        </p:txBody>
      </p:sp>
      <p:sp>
        <p:nvSpPr>
          <p:cNvPr id="48132" name="3 Marcador de número de diapositiva"/>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u="sng">
                <a:solidFill>
                  <a:schemeClr val="tx1"/>
                </a:solidFill>
                <a:latin typeface="Arial" charset="0"/>
              </a:defRPr>
            </a:lvl1pPr>
            <a:lvl2pPr marL="742950" indent="-285750" eaLnBrk="0" hangingPunct="0">
              <a:defRPr u="sng">
                <a:solidFill>
                  <a:schemeClr val="tx1"/>
                </a:solidFill>
                <a:latin typeface="Arial" charset="0"/>
              </a:defRPr>
            </a:lvl2pPr>
            <a:lvl3pPr marL="1143000" indent="-228600" eaLnBrk="0" hangingPunct="0">
              <a:defRPr u="sng">
                <a:solidFill>
                  <a:schemeClr val="tx1"/>
                </a:solidFill>
                <a:latin typeface="Arial" charset="0"/>
              </a:defRPr>
            </a:lvl3pPr>
            <a:lvl4pPr marL="1600200" indent="-228600" eaLnBrk="0" hangingPunct="0">
              <a:defRPr u="sng">
                <a:solidFill>
                  <a:schemeClr val="tx1"/>
                </a:solidFill>
                <a:latin typeface="Arial" charset="0"/>
              </a:defRPr>
            </a:lvl4pPr>
            <a:lvl5pPr marL="2057400" indent="-228600" eaLnBrk="0" hangingPunct="0">
              <a:defRPr u="sng">
                <a:solidFill>
                  <a:schemeClr val="tx1"/>
                </a:solidFill>
                <a:latin typeface="Arial" charset="0"/>
              </a:defRPr>
            </a:lvl5pPr>
            <a:lvl6pPr marL="2514600" indent="-228600" eaLnBrk="0" fontAlgn="base" hangingPunct="0">
              <a:spcBef>
                <a:spcPct val="0"/>
              </a:spcBef>
              <a:spcAft>
                <a:spcPct val="0"/>
              </a:spcAft>
              <a:defRPr u="sng">
                <a:solidFill>
                  <a:schemeClr val="tx1"/>
                </a:solidFill>
                <a:latin typeface="Arial" charset="0"/>
              </a:defRPr>
            </a:lvl6pPr>
            <a:lvl7pPr marL="2971800" indent="-228600" eaLnBrk="0" fontAlgn="base" hangingPunct="0">
              <a:spcBef>
                <a:spcPct val="0"/>
              </a:spcBef>
              <a:spcAft>
                <a:spcPct val="0"/>
              </a:spcAft>
              <a:defRPr u="sng">
                <a:solidFill>
                  <a:schemeClr val="tx1"/>
                </a:solidFill>
                <a:latin typeface="Arial" charset="0"/>
              </a:defRPr>
            </a:lvl7pPr>
            <a:lvl8pPr marL="3429000" indent="-228600" eaLnBrk="0" fontAlgn="base" hangingPunct="0">
              <a:spcBef>
                <a:spcPct val="0"/>
              </a:spcBef>
              <a:spcAft>
                <a:spcPct val="0"/>
              </a:spcAft>
              <a:defRPr u="sng">
                <a:solidFill>
                  <a:schemeClr val="tx1"/>
                </a:solidFill>
                <a:latin typeface="Arial" charset="0"/>
              </a:defRPr>
            </a:lvl8pPr>
            <a:lvl9pPr marL="3886200" indent="-228600" eaLnBrk="0" fontAlgn="base" hangingPunct="0">
              <a:spcBef>
                <a:spcPct val="0"/>
              </a:spcBef>
              <a:spcAft>
                <a:spcPct val="0"/>
              </a:spcAft>
              <a:defRPr u="sng">
                <a:solidFill>
                  <a:schemeClr val="tx1"/>
                </a:solidFill>
                <a:latin typeface="Arial" charset="0"/>
              </a:defRPr>
            </a:lvl9pPr>
          </a:lstStyle>
          <a:p>
            <a:pPr algn="r" eaLnBrk="1" hangingPunct="1"/>
            <a:fld id="{D3A55452-6824-404A-B828-24B0302DC2CC}" type="slidenum">
              <a:rPr lang="es-MX" sz="1200" u="none">
                <a:latin typeface="Calibri" pitchFamily="34" charset="0"/>
              </a:rPr>
              <a:pPr algn="r" eaLnBrk="1" hangingPunct="1"/>
              <a:t>30</a:t>
            </a:fld>
            <a:endParaRPr lang="es-MX" sz="1200" u="none">
              <a:latin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1 Marcador de imagen de diapositiva"/>
          <p:cNvSpPr>
            <a:spLocks noGrp="1" noRot="1" noChangeAspect="1" noTextEdit="1"/>
          </p:cNvSpPr>
          <p:nvPr>
            <p:ph type="sldImg"/>
          </p:nvPr>
        </p:nvSpPr>
        <p:spPr>
          <a:ln/>
        </p:spPr>
      </p:sp>
      <p:sp>
        <p:nvSpPr>
          <p:cNvPr id="50179" name="2 Marcador de notas"/>
          <p:cNvSpPr>
            <a:spLocks noGrp="1"/>
          </p:cNvSpPr>
          <p:nvPr>
            <p:ph type="body" idx="1"/>
          </p:nvPr>
        </p:nvSpPr>
        <p:spPr/>
        <p:txBody>
          <a:bodyPr/>
          <a:lstStyle/>
          <a:p>
            <a:pPr>
              <a:spcBef>
                <a:spcPct val="0"/>
              </a:spcBef>
            </a:pPr>
            <a:endParaRPr lang="es-MX"/>
          </a:p>
        </p:txBody>
      </p:sp>
      <p:sp>
        <p:nvSpPr>
          <p:cNvPr id="50180" name="3 Marcador de número de diapositiva"/>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u="sng">
                <a:solidFill>
                  <a:schemeClr val="tx1"/>
                </a:solidFill>
                <a:latin typeface="Arial" charset="0"/>
              </a:defRPr>
            </a:lvl1pPr>
            <a:lvl2pPr marL="742950" indent="-285750" eaLnBrk="0" hangingPunct="0">
              <a:defRPr u="sng">
                <a:solidFill>
                  <a:schemeClr val="tx1"/>
                </a:solidFill>
                <a:latin typeface="Arial" charset="0"/>
              </a:defRPr>
            </a:lvl2pPr>
            <a:lvl3pPr marL="1143000" indent="-228600" eaLnBrk="0" hangingPunct="0">
              <a:defRPr u="sng">
                <a:solidFill>
                  <a:schemeClr val="tx1"/>
                </a:solidFill>
                <a:latin typeface="Arial" charset="0"/>
              </a:defRPr>
            </a:lvl3pPr>
            <a:lvl4pPr marL="1600200" indent="-228600" eaLnBrk="0" hangingPunct="0">
              <a:defRPr u="sng">
                <a:solidFill>
                  <a:schemeClr val="tx1"/>
                </a:solidFill>
                <a:latin typeface="Arial" charset="0"/>
              </a:defRPr>
            </a:lvl4pPr>
            <a:lvl5pPr marL="2057400" indent="-228600" eaLnBrk="0" hangingPunct="0">
              <a:defRPr u="sng">
                <a:solidFill>
                  <a:schemeClr val="tx1"/>
                </a:solidFill>
                <a:latin typeface="Arial" charset="0"/>
              </a:defRPr>
            </a:lvl5pPr>
            <a:lvl6pPr marL="2514600" indent="-228600" eaLnBrk="0" fontAlgn="base" hangingPunct="0">
              <a:spcBef>
                <a:spcPct val="0"/>
              </a:spcBef>
              <a:spcAft>
                <a:spcPct val="0"/>
              </a:spcAft>
              <a:defRPr u="sng">
                <a:solidFill>
                  <a:schemeClr val="tx1"/>
                </a:solidFill>
                <a:latin typeface="Arial" charset="0"/>
              </a:defRPr>
            </a:lvl6pPr>
            <a:lvl7pPr marL="2971800" indent="-228600" eaLnBrk="0" fontAlgn="base" hangingPunct="0">
              <a:spcBef>
                <a:spcPct val="0"/>
              </a:spcBef>
              <a:spcAft>
                <a:spcPct val="0"/>
              </a:spcAft>
              <a:defRPr u="sng">
                <a:solidFill>
                  <a:schemeClr val="tx1"/>
                </a:solidFill>
                <a:latin typeface="Arial" charset="0"/>
              </a:defRPr>
            </a:lvl7pPr>
            <a:lvl8pPr marL="3429000" indent="-228600" eaLnBrk="0" fontAlgn="base" hangingPunct="0">
              <a:spcBef>
                <a:spcPct val="0"/>
              </a:spcBef>
              <a:spcAft>
                <a:spcPct val="0"/>
              </a:spcAft>
              <a:defRPr u="sng">
                <a:solidFill>
                  <a:schemeClr val="tx1"/>
                </a:solidFill>
                <a:latin typeface="Arial" charset="0"/>
              </a:defRPr>
            </a:lvl8pPr>
            <a:lvl9pPr marL="3886200" indent="-228600" eaLnBrk="0" fontAlgn="base" hangingPunct="0">
              <a:spcBef>
                <a:spcPct val="0"/>
              </a:spcBef>
              <a:spcAft>
                <a:spcPct val="0"/>
              </a:spcAft>
              <a:defRPr u="sng">
                <a:solidFill>
                  <a:schemeClr val="tx1"/>
                </a:solidFill>
                <a:latin typeface="Arial" charset="0"/>
              </a:defRPr>
            </a:lvl9pPr>
          </a:lstStyle>
          <a:p>
            <a:pPr algn="r" eaLnBrk="1" hangingPunct="1"/>
            <a:fld id="{91662736-DC72-41D4-B9F9-020BC468D1AD}" type="slidenum">
              <a:rPr lang="es-MX" sz="1200" u="none">
                <a:latin typeface="Calibri" pitchFamily="34" charset="0"/>
              </a:rPr>
              <a:pPr algn="r" eaLnBrk="1" hangingPunct="1"/>
              <a:t>31</a:t>
            </a:fld>
            <a:endParaRPr lang="es-MX" sz="1200" u="none">
              <a:latin typeface="Calibri"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1 Marcador de imagen de diapositiva"/>
          <p:cNvSpPr>
            <a:spLocks noGrp="1" noRot="1" noChangeAspect="1" noTextEdit="1"/>
          </p:cNvSpPr>
          <p:nvPr>
            <p:ph type="sldImg"/>
          </p:nvPr>
        </p:nvSpPr>
        <p:spPr>
          <a:ln/>
        </p:spPr>
      </p:sp>
      <p:sp>
        <p:nvSpPr>
          <p:cNvPr id="52227" name="2 Marcador de notas"/>
          <p:cNvSpPr>
            <a:spLocks noGrp="1"/>
          </p:cNvSpPr>
          <p:nvPr>
            <p:ph type="body" idx="1"/>
          </p:nvPr>
        </p:nvSpPr>
        <p:spPr/>
        <p:txBody>
          <a:bodyPr/>
          <a:lstStyle/>
          <a:p>
            <a:pPr>
              <a:spcBef>
                <a:spcPct val="0"/>
              </a:spcBef>
            </a:pPr>
            <a:endParaRPr lang="es-MX"/>
          </a:p>
        </p:txBody>
      </p:sp>
      <p:sp>
        <p:nvSpPr>
          <p:cNvPr id="52228" name="3 Marcador de número de diapositiva"/>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u="sng">
                <a:solidFill>
                  <a:schemeClr val="tx1"/>
                </a:solidFill>
                <a:latin typeface="Arial" charset="0"/>
              </a:defRPr>
            </a:lvl1pPr>
            <a:lvl2pPr marL="742950" indent="-285750" eaLnBrk="0" hangingPunct="0">
              <a:defRPr u="sng">
                <a:solidFill>
                  <a:schemeClr val="tx1"/>
                </a:solidFill>
                <a:latin typeface="Arial" charset="0"/>
              </a:defRPr>
            </a:lvl2pPr>
            <a:lvl3pPr marL="1143000" indent="-228600" eaLnBrk="0" hangingPunct="0">
              <a:defRPr u="sng">
                <a:solidFill>
                  <a:schemeClr val="tx1"/>
                </a:solidFill>
                <a:latin typeface="Arial" charset="0"/>
              </a:defRPr>
            </a:lvl3pPr>
            <a:lvl4pPr marL="1600200" indent="-228600" eaLnBrk="0" hangingPunct="0">
              <a:defRPr u="sng">
                <a:solidFill>
                  <a:schemeClr val="tx1"/>
                </a:solidFill>
                <a:latin typeface="Arial" charset="0"/>
              </a:defRPr>
            </a:lvl4pPr>
            <a:lvl5pPr marL="2057400" indent="-228600" eaLnBrk="0" hangingPunct="0">
              <a:defRPr u="sng">
                <a:solidFill>
                  <a:schemeClr val="tx1"/>
                </a:solidFill>
                <a:latin typeface="Arial" charset="0"/>
              </a:defRPr>
            </a:lvl5pPr>
            <a:lvl6pPr marL="2514600" indent="-228600" eaLnBrk="0" fontAlgn="base" hangingPunct="0">
              <a:spcBef>
                <a:spcPct val="0"/>
              </a:spcBef>
              <a:spcAft>
                <a:spcPct val="0"/>
              </a:spcAft>
              <a:defRPr u="sng">
                <a:solidFill>
                  <a:schemeClr val="tx1"/>
                </a:solidFill>
                <a:latin typeface="Arial" charset="0"/>
              </a:defRPr>
            </a:lvl6pPr>
            <a:lvl7pPr marL="2971800" indent="-228600" eaLnBrk="0" fontAlgn="base" hangingPunct="0">
              <a:spcBef>
                <a:spcPct val="0"/>
              </a:spcBef>
              <a:spcAft>
                <a:spcPct val="0"/>
              </a:spcAft>
              <a:defRPr u="sng">
                <a:solidFill>
                  <a:schemeClr val="tx1"/>
                </a:solidFill>
                <a:latin typeface="Arial" charset="0"/>
              </a:defRPr>
            </a:lvl7pPr>
            <a:lvl8pPr marL="3429000" indent="-228600" eaLnBrk="0" fontAlgn="base" hangingPunct="0">
              <a:spcBef>
                <a:spcPct val="0"/>
              </a:spcBef>
              <a:spcAft>
                <a:spcPct val="0"/>
              </a:spcAft>
              <a:defRPr u="sng">
                <a:solidFill>
                  <a:schemeClr val="tx1"/>
                </a:solidFill>
                <a:latin typeface="Arial" charset="0"/>
              </a:defRPr>
            </a:lvl8pPr>
            <a:lvl9pPr marL="3886200" indent="-228600" eaLnBrk="0" fontAlgn="base" hangingPunct="0">
              <a:spcBef>
                <a:spcPct val="0"/>
              </a:spcBef>
              <a:spcAft>
                <a:spcPct val="0"/>
              </a:spcAft>
              <a:defRPr u="sng">
                <a:solidFill>
                  <a:schemeClr val="tx1"/>
                </a:solidFill>
                <a:latin typeface="Arial" charset="0"/>
              </a:defRPr>
            </a:lvl9pPr>
          </a:lstStyle>
          <a:p>
            <a:pPr algn="r" eaLnBrk="1" hangingPunct="1"/>
            <a:fld id="{B417986B-A043-4188-AE6A-81DC7E0E602C}" type="slidenum">
              <a:rPr lang="es-MX" sz="1200" u="none">
                <a:latin typeface="Calibri" pitchFamily="34" charset="0"/>
              </a:rPr>
              <a:pPr algn="r" eaLnBrk="1" hangingPunct="1"/>
              <a:t>32</a:t>
            </a:fld>
            <a:endParaRPr lang="es-MX" sz="1200" u="none">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686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0020574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p:cNvPicPr>
            <a:picLocks noChangeAspect="1" noChangeArrowheads="1"/>
          </p:cNvPicPr>
          <p:nvPr userDrawn="1"/>
        </p:nvPicPr>
        <p:blipFill>
          <a:blip r:embed="rId4">
            <a:lum contrast="6000"/>
            <a:extLst>
              <a:ext uri="{28A0092B-C50C-407E-A947-70E740481C1C}">
                <a14:useLocalDpi xmlns:a14="http://schemas.microsoft.com/office/drawing/2010/main" val="0"/>
              </a:ext>
            </a:extLst>
          </a:blip>
          <a:srcRect l="17612" b="12265"/>
          <a:stretch>
            <a:fillRect/>
          </a:stretch>
        </p:blipFill>
        <p:spPr bwMode="auto">
          <a:xfrm>
            <a:off x="0" y="2997200"/>
            <a:ext cx="3779838" cy="386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Cotizaci&#243;n%20MASTERWEB%20-%20PAM%20CIMAV%20v2.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MT%20Preliminary%20Questionnaire%20-%20FOR%20QUOTE.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cimav.edu.mx/tecnologia/servicios/servicios-ema"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3.%20Resultados%20de%20Auditoria/Informe%20de%20auditoria%20interna%202011.doc"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4"/>
          <p:cNvSpPr>
            <a:spLocks noChangeArrowheads="1"/>
          </p:cNvSpPr>
          <p:nvPr/>
        </p:nvSpPr>
        <p:spPr bwMode="auto">
          <a:xfrm>
            <a:off x="611188" y="2349500"/>
            <a:ext cx="7921625"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MX" sz="4000" b="1" u="none" dirty="0">
                <a:solidFill>
                  <a:schemeClr val="hlink"/>
                </a:solidFill>
                <a:effectLst>
                  <a:outerShdw blurRad="38100" dist="38100" dir="2700000" algn="tl">
                    <a:srgbClr val="C0C0C0"/>
                  </a:outerShdw>
                </a:effectLst>
              </a:rPr>
              <a:t>1ª Reunión Ordinaria de Revisiones</a:t>
            </a:r>
          </a:p>
          <a:p>
            <a:pPr algn="ctr"/>
            <a:r>
              <a:rPr lang="es-MX" sz="4000" b="1" u="none" dirty="0">
                <a:solidFill>
                  <a:schemeClr val="hlink"/>
                </a:solidFill>
                <a:effectLst>
                  <a:outerShdw blurRad="38100" dist="38100" dir="2700000" algn="tl">
                    <a:srgbClr val="C0C0C0"/>
                  </a:outerShdw>
                </a:effectLst>
              </a:rPr>
              <a:t> por la Dirección 2011</a:t>
            </a:r>
            <a:endParaRPr lang="es-ES" sz="4000" b="1" u="none" dirty="0">
              <a:solidFill>
                <a:schemeClr val="hlink"/>
              </a:solidFill>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519" name="Group 231"/>
          <p:cNvGraphicFramePr>
            <a:graphicFrameLocks noGrp="1"/>
          </p:cNvGraphicFramePr>
          <p:nvPr>
            <p:extLst>
              <p:ext uri="{D42A27DB-BD31-4B8C-83A1-F6EECF244321}">
                <p14:modId xmlns:p14="http://schemas.microsoft.com/office/powerpoint/2010/main" val="2365504592"/>
              </p:ext>
            </p:extLst>
          </p:nvPr>
        </p:nvGraphicFramePr>
        <p:xfrm>
          <a:off x="246888" y="1197864"/>
          <a:ext cx="8573261" cy="2507934"/>
        </p:xfrm>
        <a:graphic>
          <a:graphicData uri="http://schemas.openxmlformats.org/drawingml/2006/table">
            <a:tbl>
              <a:tblPr/>
              <a:tblGrid>
                <a:gridCol w="2480919"/>
                <a:gridCol w="2479201"/>
                <a:gridCol w="635693"/>
                <a:gridCol w="635693"/>
                <a:gridCol w="2341755"/>
              </a:tblGrid>
              <a:tr h="180975">
                <a:tc row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Proceso</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row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Área</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grid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NC</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hMerge="1">
                  <a:txBody>
                    <a:bodyPr/>
                    <a:lstStyle/>
                    <a:p>
                      <a:endParaRPr lang="es-MX"/>
                    </a:p>
                  </a:txBody>
                  <a:tcPr/>
                </a:tc>
                <a:tc row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Avance</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r>
              <a:tr h="439738">
                <a:tc vMerge="1">
                  <a:txBody>
                    <a:bodyPr/>
                    <a:lstStyle/>
                    <a:p>
                      <a:endParaRPr lang="es-MX"/>
                    </a:p>
                  </a:txBody>
                  <a:tcPr/>
                </a:tc>
                <a:tc vMerge="1">
                  <a:txBody>
                    <a:bodyPr/>
                    <a:lstStyle/>
                    <a:p>
                      <a:endParaRPr lang="es-MX"/>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000" b="1" i="0" u="none" strike="noStrike" cap="none" normalizeH="0" baseline="0" dirty="0" smtClean="0">
                          <a:ln>
                            <a:noFill/>
                          </a:ln>
                          <a:solidFill>
                            <a:schemeClr val="bg1"/>
                          </a:solidFill>
                          <a:effectLst/>
                          <a:latin typeface="Arial" charset="0"/>
                        </a:rPr>
                        <a:t>Mayor</a:t>
                      </a:r>
                      <a:endParaRPr kumimoji="0" lang="es-ES" sz="10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000" b="1" i="0" u="none" strike="noStrike" cap="none" normalizeH="0" baseline="0" dirty="0" smtClean="0">
                          <a:ln>
                            <a:noFill/>
                          </a:ln>
                          <a:solidFill>
                            <a:schemeClr val="bg1"/>
                          </a:solidFill>
                          <a:effectLst/>
                          <a:latin typeface="Arial" charset="0"/>
                        </a:rPr>
                        <a:t>Menor</a:t>
                      </a:r>
                      <a:endParaRPr kumimoji="0" lang="es-ES" sz="10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vMerge="1">
                  <a:txBody>
                    <a:bodyPr/>
                    <a:lstStyle/>
                    <a:p>
                      <a:endParaRPr lang="es-MX"/>
                    </a:p>
                  </a:txBody>
                  <a:tcPr/>
                </a:tc>
              </a:tr>
              <a:tr h="4397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Apoyo</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Vinculación - Coordinación de Servicios</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2</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rowSpan="3">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CERRADO</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r h="4397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Seguimiento y Medición</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Satisfacción al Cliente</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1</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vMerge="1">
                  <a:txBody>
                    <a:bodyPr/>
                    <a:lstStyle/>
                    <a:p>
                      <a:endParaRPr lang="es-MX"/>
                    </a:p>
                  </a:txBody>
                  <a:tcPr/>
                </a:tc>
              </a:tr>
              <a:tr h="45561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Servicios de Pruebas y Calibración</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Calidad del Agua</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1</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vMerge="1">
                  <a:txBody>
                    <a:bodyPr/>
                    <a:lstStyle/>
                    <a:p>
                      <a:endParaRPr lang="es-MX"/>
                    </a:p>
                  </a:txBody>
                  <a:tcPr/>
                </a:tc>
              </a:tr>
              <a:tr h="439738">
                <a:tc grid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TOTAL</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hMerge="1">
                  <a:txBody>
                    <a:bodyPr/>
                    <a:lstStyle/>
                    <a:p>
                      <a:endParaRPr lang="es-MX"/>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0</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4</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s-MX"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cap="flat">
                      <a:noFill/>
                    </a:lnR>
                    <a:lnT w="12700" cap="flat" cmpd="sng" algn="ctr">
                      <a:solidFill>
                        <a:srgbClr val="EAEAEA"/>
                      </a:solidFill>
                      <a:prstDash val="solid"/>
                      <a:round/>
                      <a:headEnd type="none" w="med" len="med"/>
                      <a:tailEnd type="none" w="med" len="med"/>
                    </a:lnT>
                    <a:lnB cap="flat">
                      <a:noFill/>
                    </a:lnB>
                    <a:lnTlToBr>
                      <a:noFill/>
                    </a:lnTlToBr>
                    <a:lnBlToTr>
                      <a:noFill/>
                    </a:lnBlToTr>
                    <a:noFill/>
                  </a:tcPr>
                </a:tc>
              </a:tr>
            </a:tbl>
          </a:graphicData>
        </a:graphic>
      </p:graphicFrame>
      <p:sp>
        <p:nvSpPr>
          <p:cNvPr id="12367" name="Rectangle 79"/>
          <p:cNvSpPr>
            <a:spLocks noChangeArrowheads="1"/>
          </p:cNvSpPr>
          <p:nvPr/>
        </p:nvSpPr>
        <p:spPr bwMode="auto">
          <a:xfrm>
            <a:off x="4211638" y="111125"/>
            <a:ext cx="4608512"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s-ES" sz="1600" b="1" u="none" dirty="0">
                <a:solidFill>
                  <a:schemeClr val="hlink"/>
                </a:solidFill>
              </a:rPr>
              <a:t>3. Resultados de Auditorías Externas 2010</a:t>
            </a:r>
          </a:p>
          <a:p>
            <a:pPr algn="r"/>
            <a:r>
              <a:rPr lang="es-ES" sz="1600" b="1" u="none" dirty="0">
                <a:solidFill>
                  <a:schemeClr val="hlink"/>
                </a:solidFill>
              </a:rPr>
              <a:t>Certificación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ext Box 3"/>
          <p:cNvSpPr txBox="1">
            <a:spLocks noChangeArrowheads="1"/>
          </p:cNvSpPr>
          <p:nvPr/>
        </p:nvSpPr>
        <p:spPr bwMode="auto">
          <a:xfrm>
            <a:off x="808038" y="1268413"/>
            <a:ext cx="7724775" cy="4248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MX" sz="1600" b="1" u="none" dirty="0">
                <a:solidFill>
                  <a:schemeClr val="accent2"/>
                </a:solidFill>
              </a:rPr>
              <a:t>Acciones Correctivas</a:t>
            </a:r>
          </a:p>
          <a:p>
            <a:endParaRPr lang="es-MX" sz="1600" b="1" u="none" dirty="0">
              <a:solidFill>
                <a:schemeClr val="accent2"/>
              </a:solidFill>
            </a:endParaRPr>
          </a:p>
          <a:p>
            <a:r>
              <a:rPr lang="es-MX" sz="1600" u="none" dirty="0">
                <a:solidFill>
                  <a:schemeClr val="accent2"/>
                </a:solidFill>
              </a:rPr>
              <a:t>Las acciones correctivas detectadas durante el año 2010 y 2011 en las auditorías internas y externas fueron cerradas satisfactoriamente en tiempo y forma.</a:t>
            </a:r>
          </a:p>
          <a:p>
            <a:endParaRPr lang="es-MX" sz="1600" u="none" dirty="0">
              <a:solidFill>
                <a:schemeClr val="accent2"/>
              </a:solidFill>
            </a:endParaRPr>
          </a:p>
          <a:p>
            <a:endParaRPr lang="es-MX" sz="1600" u="none" dirty="0">
              <a:solidFill>
                <a:schemeClr val="accent2"/>
              </a:solidFill>
            </a:endParaRPr>
          </a:p>
          <a:p>
            <a:r>
              <a:rPr lang="es-MX" sz="1600" b="1" u="none" dirty="0">
                <a:solidFill>
                  <a:schemeClr val="accent2"/>
                </a:solidFill>
              </a:rPr>
              <a:t>Acciones Preventivas</a:t>
            </a:r>
          </a:p>
          <a:p>
            <a:endParaRPr lang="es-MX" sz="1600" b="1" u="none" dirty="0">
              <a:solidFill>
                <a:schemeClr val="accent2"/>
              </a:solidFill>
            </a:endParaRPr>
          </a:p>
          <a:p>
            <a:r>
              <a:rPr lang="es-MX" sz="1600" u="none" dirty="0">
                <a:solidFill>
                  <a:schemeClr val="accent2"/>
                </a:solidFill>
              </a:rPr>
              <a:t>No se han realizado acciones preventivas durante el periodo de 2010 y 2011</a:t>
            </a:r>
          </a:p>
          <a:p>
            <a:endParaRPr lang="es-MX" sz="1600" u="none" dirty="0">
              <a:solidFill>
                <a:schemeClr val="accent2"/>
              </a:solidFill>
            </a:endParaRPr>
          </a:p>
          <a:p>
            <a:endParaRPr lang="es-MX" sz="1600" u="none" dirty="0">
              <a:solidFill>
                <a:schemeClr val="accent2"/>
              </a:solidFill>
            </a:endParaRPr>
          </a:p>
          <a:p>
            <a:r>
              <a:rPr lang="es-MX" sz="1600" b="1" u="none" dirty="0">
                <a:solidFill>
                  <a:schemeClr val="accent2"/>
                </a:solidFill>
              </a:rPr>
              <a:t>Acciones de Mejora</a:t>
            </a:r>
          </a:p>
          <a:p>
            <a:endParaRPr lang="es-MX" sz="1600" b="1" u="none" dirty="0">
              <a:solidFill>
                <a:schemeClr val="accent2"/>
              </a:solidFill>
            </a:endParaRPr>
          </a:p>
          <a:p>
            <a:r>
              <a:rPr lang="es-MX" sz="1600" u="none" dirty="0">
                <a:solidFill>
                  <a:schemeClr val="accent2"/>
                </a:solidFill>
              </a:rPr>
              <a:t>El Taller de Mantenimiento de Equipo y Edificio ha realizado mejoras al sistema de atención a solicitudes de servicio de mantenimiento de acuerdo a evaluaciones realizadas y comentarios del personal usuario del mantenimiento correctivo.</a:t>
            </a:r>
          </a:p>
          <a:p>
            <a:endParaRPr lang="es-MX" sz="1600" u="none" dirty="0">
              <a:solidFill>
                <a:schemeClr val="accent2"/>
              </a:solidFill>
            </a:endParaRPr>
          </a:p>
        </p:txBody>
      </p:sp>
      <p:sp>
        <p:nvSpPr>
          <p:cNvPr id="13316" name="Rectangle 4"/>
          <p:cNvSpPr>
            <a:spLocks noChangeArrowheads="1"/>
          </p:cNvSpPr>
          <p:nvPr/>
        </p:nvSpPr>
        <p:spPr bwMode="auto">
          <a:xfrm>
            <a:off x="4284663" y="111125"/>
            <a:ext cx="4608512"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s-ES" sz="1600" b="1" u="none" dirty="0">
                <a:solidFill>
                  <a:schemeClr val="hlink"/>
                </a:solidFill>
              </a:rPr>
              <a:t>4. Estado de las acciones correctivas, preventivas y de mejora</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ChangeArrowheads="1"/>
          </p:cNvSpPr>
          <p:nvPr/>
        </p:nvSpPr>
        <p:spPr bwMode="auto">
          <a:xfrm>
            <a:off x="4284663" y="111125"/>
            <a:ext cx="4608512"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s-ES" sz="1600" b="1" u="none" dirty="0">
                <a:solidFill>
                  <a:schemeClr val="hlink"/>
                </a:solidFill>
              </a:rPr>
              <a:t>5. Resultado de Indicadores </a:t>
            </a:r>
            <a:br>
              <a:rPr lang="es-ES" sz="1600" b="1" u="none" dirty="0">
                <a:solidFill>
                  <a:schemeClr val="hlink"/>
                </a:solidFill>
              </a:rPr>
            </a:br>
            <a:r>
              <a:rPr lang="es-ES" sz="1600" b="1" u="none" dirty="0">
                <a:solidFill>
                  <a:schemeClr val="hlink"/>
                </a:solidFill>
              </a:rPr>
              <a:t>de Desempeño</a:t>
            </a:r>
          </a:p>
        </p:txBody>
      </p:sp>
      <p:sp>
        <p:nvSpPr>
          <p:cNvPr id="14360" name="Rectangle 24"/>
          <p:cNvSpPr>
            <a:spLocks noChangeArrowheads="1"/>
          </p:cNvSpPr>
          <p:nvPr/>
        </p:nvSpPr>
        <p:spPr bwMode="auto">
          <a:xfrm>
            <a:off x="251520" y="548680"/>
            <a:ext cx="531106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spcBef>
                <a:spcPct val="20000"/>
              </a:spcBef>
            </a:pPr>
            <a:r>
              <a:rPr lang="es-MX" sz="1600" b="1" u="none" dirty="0">
                <a:solidFill>
                  <a:schemeClr val="accent2"/>
                </a:solidFill>
              </a:rPr>
              <a:t>Objetivo: </a:t>
            </a:r>
            <a:r>
              <a:rPr lang="es-MX" sz="1600" b="1" u="none" dirty="0"/>
              <a:t>Crear una cultura de satisfacción al cliente</a:t>
            </a:r>
            <a:endParaRPr lang="es-ES" sz="1600" b="1" u="none" dirty="0">
              <a:solidFill>
                <a:schemeClr val="accent2"/>
              </a:solidFill>
            </a:endParaRPr>
          </a:p>
        </p:txBody>
      </p:sp>
      <p:graphicFrame>
        <p:nvGraphicFramePr>
          <p:cNvPr id="14512" name="Group 176"/>
          <p:cNvGraphicFramePr>
            <a:graphicFrameLocks noGrp="1"/>
          </p:cNvGraphicFramePr>
          <p:nvPr>
            <p:extLst>
              <p:ext uri="{D42A27DB-BD31-4B8C-83A1-F6EECF244321}">
                <p14:modId xmlns:p14="http://schemas.microsoft.com/office/powerpoint/2010/main" val="1817894728"/>
              </p:ext>
            </p:extLst>
          </p:nvPr>
        </p:nvGraphicFramePr>
        <p:xfrm>
          <a:off x="246888" y="1197864"/>
          <a:ext cx="8646286" cy="2556510"/>
        </p:xfrm>
        <a:graphic>
          <a:graphicData uri="http://schemas.openxmlformats.org/drawingml/2006/table">
            <a:tbl>
              <a:tblPr/>
              <a:tblGrid>
                <a:gridCol w="1729604"/>
                <a:gridCol w="864802"/>
                <a:gridCol w="1180220"/>
                <a:gridCol w="1336198"/>
                <a:gridCol w="1767731"/>
                <a:gridCol w="1767731"/>
              </a:tblGrid>
              <a:tr h="180975">
                <a:tc row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100" b="1" i="0" u="none" strike="noStrike" cap="none" normalizeH="0" baseline="0" dirty="0" smtClean="0">
                          <a:ln>
                            <a:noFill/>
                          </a:ln>
                          <a:solidFill>
                            <a:schemeClr val="bg1"/>
                          </a:solidFill>
                          <a:effectLst/>
                          <a:latin typeface="Arial" charset="0"/>
                        </a:rPr>
                        <a:t>Indicador</a:t>
                      </a:r>
                      <a:endParaRPr kumimoji="0" lang="es-ES" sz="11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row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100" b="1" i="0" u="none" strike="noStrike" cap="none" normalizeH="0" baseline="0" dirty="0" smtClean="0">
                          <a:ln>
                            <a:noFill/>
                          </a:ln>
                          <a:solidFill>
                            <a:schemeClr val="bg1"/>
                          </a:solidFill>
                          <a:effectLst/>
                          <a:latin typeface="Arial" charset="0"/>
                        </a:rPr>
                        <a:t>Meta</a:t>
                      </a:r>
                      <a:endParaRPr kumimoji="0" lang="es-ES" sz="11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row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100" b="1" i="0" u="none" strike="noStrike" cap="none" normalizeH="0" baseline="0" dirty="0" smtClean="0">
                          <a:ln>
                            <a:noFill/>
                          </a:ln>
                          <a:solidFill>
                            <a:schemeClr val="bg1"/>
                          </a:solidFill>
                          <a:effectLst/>
                          <a:latin typeface="Arial" charset="0"/>
                        </a:rPr>
                        <a:t>Periodo de Realización</a:t>
                      </a:r>
                      <a:endParaRPr kumimoji="0" lang="es-ES" sz="11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row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100" b="1" i="0" u="none" strike="noStrike" cap="none" normalizeH="0" baseline="0" dirty="0" smtClean="0">
                          <a:ln>
                            <a:noFill/>
                          </a:ln>
                          <a:solidFill>
                            <a:schemeClr val="bg1"/>
                          </a:solidFill>
                          <a:effectLst/>
                          <a:latin typeface="Arial" charset="0"/>
                        </a:rPr>
                        <a:t>Responsable</a:t>
                      </a:r>
                      <a:endParaRPr kumimoji="0" lang="es-ES" sz="11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grid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100" b="1" i="0" u="none" strike="noStrike" cap="none" normalizeH="0" baseline="0" dirty="0" smtClean="0">
                          <a:ln>
                            <a:noFill/>
                          </a:ln>
                          <a:solidFill>
                            <a:schemeClr val="bg1"/>
                          </a:solidFill>
                          <a:effectLst/>
                          <a:latin typeface="Arial" charset="0"/>
                        </a:rPr>
                        <a:t>Resultados</a:t>
                      </a:r>
                      <a:endParaRPr kumimoji="0" lang="es-ES" sz="11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hMerge="1">
                  <a:txBody>
                    <a:bodyPr/>
                    <a:lstStyle/>
                    <a:p>
                      <a:endParaRPr lang="es-MX"/>
                    </a:p>
                  </a:txBody>
                  <a:tcPr/>
                </a:tc>
              </a:tr>
              <a:tr h="180975">
                <a:tc vMerge="1">
                  <a:txBody>
                    <a:bodyPr/>
                    <a:lstStyle/>
                    <a:p>
                      <a:endParaRPr lang="es-MX"/>
                    </a:p>
                  </a:txBody>
                  <a:tcPr/>
                </a:tc>
                <a:tc vMerge="1">
                  <a:txBody>
                    <a:bodyPr/>
                    <a:lstStyle/>
                    <a:p>
                      <a:endParaRPr lang="es-MX"/>
                    </a:p>
                  </a:txBody>
                  <a:tcPr/>
                </a:tc>
                <a:tc vMerge="1">
                  <a:txBody>
                    <a:bodyPr/>
                    <a:lstStyle/>
                    <a:p>
                      <a:endParaRPr lang="es-MX"/>
                    </a:p>
                  </a:txBody>
                  <a:tcPr/>
                </a:tc>
                <a:tc vMerge="1">
                  <a:txBody>
                    <a:bodyPr/>
                    <a:lstStyle/>
                    <a:p>
                      <a:endParaRPr lang="es-MX"/>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100" b="1" i="0" u="none" strike="noStrike" cap="none" normalizeH="0" baseline="0" dirty="0" smtClean="0">
                          <a:ln>
                            <a:noFill/>
                          </a:ln>
                          <a:solidFill>
                            <a:schemeClr val="bg1"/>
                          </a:solidFill>
                          <a:effectLst/>
                          <a:latin typeface="Arial" charset="0"/>
                        </a:rPr>
                        <a:t>2010</a:t>
                      </a:r>
                      <a:endParaRPr kumimoji="0" lang="es-ES" sz="11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100" b="1" i="0" u="none" strike="noStrike" cap="none" normalizeH="0" baseline="0" dirty="0" smtClean="0">
                          <a:ln>
                            <a:noFill/>
                          </a:ln>
                          <a:solidFill>
                            <a:schemeClr val="bg1"/>
                          </a:solidFill>
                          <a:effectLst/>
                          <a:latin typeface="Arial" charset="0"/>
                        </a:rPr>
                        <a:t>1</a:t>
                      </a:r>
                      <a:r>
                        <a:rPr kumimoji="0" lang="es-MX" sz="1100" b="1" i="0" u="none" strike="noStrike" cap="none" normalizeH="0" baseline="30000" dirty="0" smtClean="0">
                          <a:ln>
                            <a:noFill/>
                          </a:ln>
                          <a:solidFill>
                            <a:schemeClr val="bg1"/>
                          </a:solidFill>
                          <a:effectLst/>
                          <a:latin typeface="Arial" charset="0"/>
                        </a:rPr>
                        <a:t>er</a:t>
                      </a:r>
                      <a:r>
                        <a:rPr kumimoji="0" lang="es-MX" sz="1100" b="1" i="0" u="none" strike="noStrike" cap="none" normalizeH="0" baseline="0" dirty="0" smtClean="0">
                          <a:ln>
                            <a:noFill/>
                          </a:ln>
                          <a:solidFill>
                            <a:schemeClr val="bg1"/>
                          </a:solidFill>
                          <a:effectLst/>
                          <a:latin typeface="Arial" charset="0"/>
                        </a:rPr>
                        <a:t> </a:t>
                      </a:r>
                      <a:r>
                        <a:rPr kumimoji="0" lang="es-MX" sz="1100" b="1" i="0" u="none" strike="noStrike" cap="none" normalizeH="0" baseline="0" dirty="0" err="1" smtClean="0">
                          <a:ln>
                            <a:noFill/>
                          </a:ln>
                          <a:solidFill>
                            <a:schemeClr val="bg1"/>
                          </a:solidFill>
                          <a:effectLst/>
                          <a:latin typeface="Arial" charset="0"/>
                        </a:rPr>
                        <a:t>sem</a:t>
                      </a:r>
                      <a:r>
                        <a:rPr kumimoji="0" lang="es-MX" sz="1100" b="1" i="0" u="none" strike="noStrike" cap="none" normalizeH="0" baseline="0" smtClean="0">
                          <a:ln>
                            <a:noFill/>
                          </a:ln>
                          <a:solidFill>
                            <a:schemeClr val="bg1"/>
                          </a:solidFill>
                          <a:effectLst/>
                          <a:latin typeface="Arial" charset="0"/>
                        </a:rPr>
                        <a:t> 2011</a:t>
                      </a:r>
                      <a:endParaRPr kumimoji="0" lang="es-ES" sz="1100" b="1" i="0" u="none" strike="noStrike" cap="none" normalizeH="0" baseline="0" smtClean="0">
                        <a:ln>
                          <a:noFill/>
                        </a:ln>
                        <a:solidFill>
                          <a:schemeClr val="bg1"/>
                        </a:solidFill>
                        <a:effectLst/>
                        <a:latin typeface="Arial" charset="0"/>
                      </a:endParaRPr>
                    </a:p>
                  </a:txBody>
                  <a:tcP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r>
              <a:tr h="6381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s-MX" sz="1100" b="0" i="0" u="none" strike="noStrike" cap="none" normalizeH="0" baseline="0" smtClean="0">
                          <a:ln>
                            <a:noFill/>
                          </a:ln>
                          <a:solidFill>
                            <a:schemeClr val="tx1"/>
                          </a:solidFill>
                          <a:effectLst/>
                          <a:latin typeface="Arial" charset="0"/>
                        </a:rPr>
                        <a:t>Quejas atendidas/Total de quejas</a:t>
                      </a:r>
                      <a:r>
                        <a:rPr kumimoji="0" lang="es-ES" sz="1100" b="0" i="0" u="none" strike="noStrike" cap="none" normalizeH="0" baseline="0" smtClean="0">
                          <a:ln>
                            <a:noFill/>
                          </a:ln>
                          <a:solidFill>
                            <a:schemeClr val="tx1"/>
                          </a:solidFill>
                          <a:effectLst/>
                          <a:latin typeface="Arial" charset="0"/>
                        </a:rPr>
                        <a:t> </a:t>
                      </a:r>
                    </a:p>
                  </a:txBody>
                  <a:tcP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100" b="0" i="0" u="none" strike="noStrike" cap="none" normalizeH="0" baseline="0" smtClean="0">
                          <a:ln>
                            <a:noFill/>
                          </a:ln>
                          <a:solidFill>
                            <a:schemeClr val="tx1"/>
                          </a:solidFill>
                          <a:effectLst/>
                          <a:latin typeface="Arial" charset="0"/>
                        </a:rPr>
                        <a:t>100% atendidas</a:t>
                      </a:r>
                      <a:r>
                        <a:rPr kumimoji="0" lang="es-ES" sz="1100" b="0" i="0" u="none" strike="noStrike" cap="none" normalizeH="0" baseline="0" smtClean="0">
                          <a:ln>
                            <a:noFill/>
                          </a:ln>
                          <a:solidFill>
                            <a:schemeClr val="tx1"/>
                          </a:solidFill>
                          <a:effectLst/>
                          <a:latin typeface="Arial" charset="0"/>
                        </a:rPr>
                        <a:t> </a:t>
                      </a: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100" b="0" i="0" u="none" strike="noStrike" cap="none" normalizeH="0" baseline="0" smtClean="0">
                          <a:ln>
                            <a:noFill/>
                          </a:ln>
                          <a:solidFill>
                            <a:schemeClr val="tx1"/>
                          </a:solidFill>
                          <a:effectLst/>
                          <a:latin typeface="Arial" charset="0"/>
                        </a:rPr>
                        <a:t>Enero- Diciembre</a:t>
                      </a:r>
                      <a:r>
                        <a:rPr kumimoji="0" lang="es-ES" sz="1100" b="0" i="0" u="none" strike="noStrike" cap="none" normalizeH="0" baseline="0" smtClean="0">
                          <a:ln>
                            <a:noFill/>
                          </a:ln>
                          <a:solidFill>
                            <a:schemeClr val="tx1"/>
                          </a:solidFill>
                          <a:effectLst/>
                          <a:latin typeface="Arial" charset="0"/>
                        </a:rPr>
                        <a:t> </a:t>
                      </a: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100" b="0" i="0" u="none" strike="noStrike" cap="none" normalizeH="0" baseline="0" smtClean="0">
                          <a:ln>
                            <a:noFill/>
                          </a:ln>
                          <a:solidFill>
                            <a:schemeClr val="tx1"/>
                          </a:solidFill>
                          <a:effectLst/>
                          <a:latin typeface="Arial" charset="0"/>
                        </a:rPr>
                        <a:t>Director de Vinculación /  Asesor Comercial.</a:t>
                      </a:r>
                      <a:r>
                        <a:rPr kumimoji="0" lang="es-ES" sz="1100" b="0" i="0" u="none" strike="noStrike" cap="none" normalizeH="0" baseline="0" smtClean="0">
                          <a:ln>
                            <a:noFill/>
                          </a:ln>
                          <a:solidFill>
                            <a:schemeClr val="tx1"/>
                          </a:solidFill>
                          <a:effectLst/>
                          <a:latin typeface="Arial" charset="0"/>
                        </a:rPr>
                        <a:t> </a:t>
                      </a: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s-MX" sz="1100" b="0" i="0" u="none" strike="noStrike" cap="none" normalizeH="0" baseline="0" smtClean="0">
                          <a:ln>
                            <a:noFill/>
                          </a:ln>
                          <a:solidFill>
                            <a:srgbClr val="000000"/>
                          </a:solidFill>
                          <a:effectLst/>
                          <a:latin typeface="Arial" charset="0"/>
                          <a:cs typeface="Times New Roman" pitchFamily="18" charset="0"/>
                        </a:rPr>
                        <a:t>A la fecha no se han presentado Quejas.</a:t>
                      </a:r>
                      <a:r>
                        <a:rPr kumimoji="0" lang="es-ES" sz="1100" b="0" i="0" u="none" strike="noStrike" cap="none" normalizeH="0" baseline="0" smtClean="0">
                          <a:ln>
                            <a:noFill/>
                          </a:ln>
                          <a:solidFill>
                            <a:srgbClr val="000000"/>
                          </a:solidFill>
                          <a:effectLst/>
                          <a:latin typeface="Arial" charset="0"/>
                        </a:rPr>
                        <a:t> </a:t>
                      </a: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s-MX" sz="1100" b="0" i="0" u="none" strike="noStrike" cap="none" normalizeH="0" baseline="0" smtClean="0">
                          <a:ln>
                            <a:noFill/>
                          </a:ln>
                          <a:solidFill>
                            <a:srgbClr val="000000"/>
                          </a:solidFill>
                          <a:effectLst/>
                          <a:latin typeface="Arial" charset="0"/>
                          <a:cs typeface="Times New Roman" pitchFamily="18" charset="0"/>
                        </a:rPr>
                        <a:t>A la fecha no se han presentado Quejas.</a:t>
                      </a:r>
                      <a:r>
                        <a:rPr kumimoji="0" lang="es-ES" sz="1100" b="0" i="0" u="none" strike="noStrike" cap="none" normalizeH="0" baseline="0" smtClean="0">
                          <a:ln>
                            <a:noFill/>
                          </a:ln>
                          <a:solidFill>
                            <a:srgbClr val="000000"/>
                          </a:solidFill>
                          <a:effectLst/>
                          <a:latin typeface="Arial" charset="0"/>
                        </a:rPr>
                        <a:t> </a:t>
                      </a: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r h="6381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s-MX" sz="1100" b="0" i="0" u="none" strike="noStrike" cap="none" normalizeH="0" baseline="0" smtClean="0">
                          <a:ln>
                            <a:noFill/>
                          </a:ln>
                          <a:solidFill>
                            <a:schemeClr val="tx1"/>
                          </a:solidFill>
                          <a:effectLst/>
                          <a:latin typeface="Arial" charset="0"/>
                        </a:rPr>
                        <a:t>No. de quejas/No.  de servicios.</a:t>
                      </a:r>
                      <a:r>
                        <a:rPr kumimoji="0" lang="es-ES" sz="1100" b="0" i="0" u="none" strike="noStrike" cap="none" normalizeH="0" baseline="0" smtClean="0">
                          <a:ln>
                            <a:noFill/>
                          </a:ln>
                          <a:solidFill>
                            <a:schemeClr val="tx1"/>
                          </a:solidFill>
                          <a:effectLst/>
                          <a:latin typeface="Arial" charset="0"/>
                        </a:rPr>
                        <a:t> </a:t>
                      </a:r>
                    </a:p>
                  </a:txBody>
                  <a:tcP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100" b="0" i="0" u="none" strike="noStrike" cap="none" normalizeH="0" baseline="0" smtClean="0">
                          <a:ln>
                            <a:noFill/>
                          </a:ln>
                          <a:solidFill>
                            <a:schemeClr val="tx1"/>
                          </a:solidFill>
                          <a:effectLst/>
                          <a:latin typeface="Arial" charset="0"/>
                        </a:rPr>
                        <a:t>No &gt; 3%</a:t>
                      </a:r>
                      <a:r>
                        <a:rPr kumimoji="0" lang="es-ES" sz="1100" b="0" i="0" u="none" strike="noStrike" cap="none" normalizeH="0" baseline="0" smtClean="0">
                          <a:ln>
                            <a:noFill/>
                          </a:ln>
                          <a:solidFill>
                            <a:schemeClr val="tx1"/>
                          </a:solidFill>
                          <a:effectLst/>
                          <a:latin typeface="Arial" charset="0"/>
                        </a:rPr>
                        <a:t> </a:t>
                      </a: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100" b="0" i="0" u="none" strike="noStrike" cap="none" normalizeH="0" baseline="0" smtClean="0">
                          <a:ln>
                            <a:noFill/>
                          </a:ln>
                          <a:solidFill>
                            <a:schemeClr val="tx1"/>
                          </a:solidFill>
                          <a:effectLst/>
                          <a:latin typeface="Arial" charset="0"/>
                        </a:rPr>
                        <a:t>Enero- Diciembre</a:t>
                      </a:r>
                      <a:endParaRPr kumimoji="0" lang="es-ES" sz="11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100" b="0" i="0" u="none" strike="noStrike" cap="none" normalizeH="0" baseline="0" smtClean="0">
                          <a:ln>
                            <a:noFill/>
                          </a:ln>
                          <a:solidFill>
                            <a:schemeClr val="tx1"/>
                          </a:solidFill>
                          <a:effectLst/>
                          <a:latin typeface="Arial" charset="0"/>
                        </a:rPr>
                        <a:t>Director de Vinculación /  Asesor Comercial.</a:t>
                      </a:r>
                      <a:r>
                        <a:rPr kumimoji="0" lang="es-ES" sz="1100" b="0" i="0" u="none" strike="noStrike" cap="none" normalizeH="0" baseline="0" smtClean="0">
                          <a:ln>
                            <a:noFill/>
                          </a:ln>
                          <a:solidFill>
                            <a:schemeClr val="tx1"/>
                          </a:solidFill>
                          <a:effectLst/>
                          <a:latin typeface="Arial" charset="0"/>
                        </a:rPr>
                        <a:t> </a:t>
                      </a: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s-MX" sz="1100" b="0" i="0" u="none" strike="noStrike" cap="none" normalizeH="0" baseline="0" smtClean="0">
                          <a:ln>
                            <a:noFill/>
                          </a:ln>
                          <a:solidFill>
                            <a:srgbClr val="000000"/>
                          </a:solidFill>
                          <a:effectLst/>
                          <a:latin typeface="Arial" charset="0"/>
                          <a:cs typeface="Times New Roman" pitchFamily="18" charset="0"/>
                        </a:rPr>
                        <a:t>A la fecha no se han presentado Quejas.</a:t>
                      </a:r>
                      <a:r>
                        <a:rPr kumimoji="0" lang="es-ES" sz="1100" b="0" i="0" u="none" strike="noStrike" cap="none" normalizeH="0" baseline="0" smtClean="0">
                          <a:ln>
                            <a:noFill/>
                          </a:ln>
                          <a:solidFill>
                            <a:srgbClr val="000000"/>
                          </a:solidFill>
                          <a:effectLst/>
                          <a:latin typeface="Arial" charset="0"/>
                        </a:rPr>
                        <a:t> </a:t>
                      </a: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s-MX" sz="1100" b="0" i="0" u="none" strike="noStrike" cap="none" normalizeH="0" baseline="0" smtClean="0">
                          <a:ln>
                            <a:noFill/>
                          </a:ln>
                          <a:solidFill>
                            <a:srgbClr val="000000"/>
                          </a:solidFill>
                          <a:effectLst/>
                          <a:latin typeface="Arial" charset="0"/>
                          <a:cs typeface="Times New Roman" pitchFamily="18" charset="0"/>
                        </a:rPr>
                        <a:t>A la fecha no se han presentado Quejas.</a:t>
                      </a:r>
                      <a:r>
                        <a:rPr kumimoji="0" lang="es-ES" sz="1100" b="0" i="0" u="none" strike="noStrike" cap="none" normalizeH="0" baseline="0" smtClean="0">
                          <a:ln>
                            <a:noFill/>
                          </a:ln>
                          <a:solidFill>
                            <a:srgbClr val="000000"/>
                          </a:solidFill>
                          <a:effectLst/>
                          <a:latin typeface="Arial" charset="0"/>
                        </a:rPr>
                        <a:t> </a:t>
                      </a: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r h="4397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s-MX" sz="1100" b="0" i="0" u="none" strike="noStrike" cap="none" normalizeH="0" baseline="0" smtClean="0">
                          <a:ln>
                            <a:noFill/>
                          </a:ln>
                          <a:solidFill>
                            <a:schemeClr val="tx1"/>
                          </a:solidFill>
                          <a:effectLst/>
                          <a:latin typeface="Arial" charset="0"/>
                        </a:rPr>
                        <a:t>Calificación promedio en el sondeo de satisfacción del cliente. </a:t>
                      </a:r>
                      <a:endParaRPr kumimoji="0" lang="es-E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100" b="0" i="0" u="none" strike="noStrike" cap="none" normalizeH="0" baseline="0" smtClean="0">
                          <a:ln>
                            <a:noFill/>
                          </a:ln>
                          <a:solidFill>
                            <a:schemeClr val="tx1"/>
                          </a:solidFill>
                          <a:effectLst/>
                          <a:latin typeface="Arial" charset="0"/>
                        </a:rPr>
                        <a:t>Prom: 9,10</a:t>
                      </a:r>
                      <a:r>
                        <a:rPr kumimoji="0" lang="es-ES" sz="1100" b="0" i="0" u="none" strike="noStrike" cap="none" normalizeH="0" baseline="0" smtClean="0">
                          <a:ln>
                            <a:noFill/>
                          </a:ln>
                          <a:solidFill>
                            <a:schemeClr val="tx1"/>
                          </a:solidFill>
                          <a:effectLst/>
                          <a:latin typeface="Arial" charset="0"/>
                        </a:rPr>
                        <a:t> </a:t>
                      </a: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100" b="0" i="0" u="none" strike="noStrike" cap="none" normalizeH="0" baseline="0" smtClean="0">
                          <a:ln>
                            <a:noFill/>
                          </a:ln>
                          <a:solidFill>
                            <a:schemeClr val="tx1"/>
                          </a:solidFill>
                          <a:effectLst/>
                          <a:latin typeface="Arial" charset="0"/>
                        </a:rPr>
                        <a:t>Enero- Diciembre</a:t>
                      </a:r>
                      <a:r>
                        <a:rPr kumimoji="0" lang="es-ES" sz="1100" b="0" i="0" u="none" strike="noStrike" cap="none" normalizeH="0" baseline="0" smtClean="0">
                          <a:ln>
                            <a:noFill/>
                          </a:ln>
                          <a:solidFill>
                            <a:schemeClr val="tx1"/>
                          </a:solidFill>
                          <a:effectLst/>
                          <a:latin typeface="Arial" charset="0"/>
                        </a:rPr>
                        <a:t> </a:t>
                      </a: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100" b="0" i="0" u="none" strike="noStrike" cap="none" normalizeH="0" baseline="0" smtClean="0">
                          <a:ln>
                            <a:noFill/>
                          </a:ln>
                          <a:solidFill>
                            <a:schemeClr val="tx1"/>
                          </a:solidFill>
                          <a:effectLst/>
                          <a:latin typeface="Arial" charset="0"/>
                        </a:rPr>
                        <a:t>Director de Vinculación /  Asesor Comercial.</a:t>
                      </a:r>
                      <a:r>
                        <a:rPr kumimoji="0" lang="es-ES" sz="1100" b="0" i="0" u="none" strike="noStrike" cap="none" normalizeH="0" baseline="0" smtClean="0">
                          <a:ln>
                            <a:noFill/>
                          </a:ln>
                          <a:solidFill>
                            <a:schemeClr val="tx1"/>
                          </a:solidFill>
                          <a:effectLst/>
                          <a:latin typeface="Arial" charset="0"/>
                        </a:rPr>
                        <a:t> </a:t>
                      </a: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100" b="0" i="0" u="none" strike="noStrike" cap="none" normalizeH="0" baseline="0" smtClean="0">
                          <a:ln>
                            <a:noFill/>
                          </a:ln>
                          <a:solidFill>
                            <a:srgbClr val="000000"/>
                          </a:solidFill>
                          <a:effectLst/>
                          <a:latin typeface="Arial" charset="0"/>
                          <a:cs typeface="Times New Roman" pitchFamily="18" charset="0"/>
                        </a:rPr>
                        <a:t>En el Sondeo de 2010 se obtuvo una calificación promedio de </a:t>
                      </a:r>
                      <a:r>
                        <a:rPr kumimoji="0" lang="es-MX" sz="1100" b="1" i="0" u="none" strike="noStrike" cap="none" normalizeH="0" baseline="0" smtClean="0">
                          <a:ln>
                            <a:noFill/>
                          </a:ln>
                          <a:solidFill>
                            <a:srgbClr val="000000"/>
                          </a:solidFill>
                          <a:effectLst/>
                          <a:latin typeface="Arial" charset="0"/>
                          <a:cs typeface="Times New Roman" pitchFamily="18" charset="0"/>
                        </a:rPr>
                        <a:t>9,2</a:t>
                      </a:r>
                      <a:r>
                        <a:rPr kumimoji="0" lang="es-ES" sz="1100" b="1" i="0" u="none" strike="noStrike" cap="none" normalizeH="0" baseline="0" smtClean="0">
                          <a:ln>
                            <a:noFill/>
                          </a:ln>
                          <a:solidFill>
                            <a:srgbClr val="000000"/>
                          </a:solidFill>
                          <a:effectLst/>
                          <a:latin typeface="Arial" charset="0"/>
                        </a:rPr>
                        <a:t> </a:t>
                      </a: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100" b="0" i="0" u="none" strike="noStrike" cap="none" normalizeH="0" baseline="0" dirty="0" smtClean="0">
                          <a:ln>
                            <a:noFill/>
                          </a:ln>
                          <a:solidFill>
                            <a:srgbClr val="000000"/>
                          </a:solidFill>
                          <a:effectLst/>
                          <a:latin typeface="Arial" charset="0"/>
                          <a:cs typeface="Times New Roman" pitchFamily="18" charset="0"/>
                        </a:rPr>
                        <a:t>En el Sondeo del 2do trimestre de 2011 se obtuvo una calificación promedio de </a:t>
                      </a:r>
                      <a:r>
                        <a:rPr kumimoji="0" lang="es-MX" sz="1100" b="1" i="0" u="none" strike="noStrike" cap="none" normalizeH="0" baseline="0" dirty="0" smtClean="0">
                          <a:ln>
                            <a:noFill/>
                          </a:ln>
                          <a:solidFill>
                            <a:srgbClr val="000000"/>
                          </a:solidFill>
                          <a:effectLst/>
                          <a:latin typeface="Arial" charset="0"/>
                          <a:cs typeface="Times New Roman" pitchFamily="18" charset="0"/>
                        </a:rPr>
                        <a:t>9,4</a:t>
                      </a:r>
                      <a:r>
                        <a:rPr kumimoji="0" lang="es-ES" sz="1100" b="1" i="0" u="none" strike="noStrike" cap="none" normalizeH="0" baseline="0" dirty="0" smtClean="0">
                          <a:ln>
                            <a:noFill/>
                          </a:ln>
                          <a:solidFill>
                            <a:srgbClr val="000000"/>
                          </a:solidFill>
                          <a:effectLst/>
                          <a:latin typeface="Arial" charset="0"/>
                        </a:rPr>
                        <a:t> </a:t>
                      </a: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4284663" y="111125"/>
            <a:ext cx="4608512"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s-ES" sz="1600" b="1" u="none">
                <a:solidFill>
                  <a:schemeClr val="hlink"/>
                </a:solidFill>
              </a:rPr>
              <a:t>5. Resultado de Indicadores </a:t>
            </a:r>
          </a:p>
          <a:p>
            <a:pPr algn="r"/>
            <a:r>
              <a:rPr lang="es-ES" sz="1600" b="1" u="none">
                <a:solidFill>
                  <a:schemeClr val="hlink"/>
                </a:solidFill>
              </a:rPr>
              <a:t>de Desempeño</a:t>
            </a:r>
          </a:p>
        </p:txBody>
      </p:sp>
      <p:graphicFrame>
        <p:nvGraphicFramePr>
          <p:cNvPr id="18517" name="Group 85"/>
          <p:cNvGraphicFramePr>
            <a:graphicFrameLocks noGrp="1"/>
          </p:cNvGraphicFramePr>
          <p:nvPr>
            <p:extLst>
              <p:ext uri="{D42A27DB-BD31-4B8C-83A1-F6EECF244321}">
                <p14:modId xmlns:p14="http://schemas.microsoft.com/office/powerpoint/2010/main" val="2644948299"/>
              </p:ext>
            </p:extLst>
          </p:nvPr>
        </p:nvGraphicFramePr>
        <p:xfrm>
          <a:off x="246888" y="1196851"/>
          <a:ext cx="8646286" cy="1997964"/>
        </p:xfrm>
        <a:graphic>
          <a:graphicData uri="http://schemas.openxmlformats.org/drawingml/2006/table">
            <a:tbl>
              <a:tblPr/>
              <a:tblGrid>
                <a:gridCol w="1729257"/>
                <a:gridCol w="628979"/>
                <a:gridCol w="1179984"/>
                <a:gridCol w="1649552"/>
                <a:gridCol w="1729257"/>
                <a:gridCol w="1729257"/>
              </a:tblGrid>
              <a:tr h="180975">
                <a:tc row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Indicador</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row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smtClean="0">
                          <a:ln>
                            <a:noFill/>
                          </a:ln>
                          <a:solidFill>
                            <a:schemeClr val="bg1"/>
                          </a:solidFill>
                          <a:effectLst/>
                          <a:latin typeface="Arial" charset="0"/>
                        </a:rPr>
                        <a:t>Meta</a:t>
                      </a:r>
                      <a:endParaRPr kumimoji="0" lang="es-ES" sz="1200" b="1" i="0" u="none" strike="noStrike" cap="none" normalizeH="0" baseline="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row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smtClean="0">
                          <a:ln>
                            <a:noFill/>
                          </a:ln>
                          <a:solidFill>
                            <a:schemeClr val="bg1"/>
                          </a:solidFill>
                          <a:effectLst/>
                          <a:latin typeface="Arial" charset="0"/>
                        </a:rPr>
                        <a:t>Periodo de Realización</a:t>
                      </a:r>
                      <a:endParaRPr kumimoji="0" lang="es-ES" sz="1200" b="1" i="0" u="none" strike="noStrike" cap="none" normalizeH="0" baseline="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row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smtClean="0">
                          <a:ln>
                            <a:noFill/>
                          </a:ln>
                          <a:solidFill>
                            <a:schemeClr val="bg1"/>
                          </a:solidFill>
                          <a:effectLst/>
                          <a:latin typeface="Arial" charset="0"/>
                        </a:rPr>
                        <a:t>Responsable</a:t>
                      </a:r>
                      <a:endParaRPr kumimoji="0" lang="es-ES" sz="1200" b="1" i="0" u="none" strike="noStrike" cap="none" normalizeH="0" baseline="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grid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smtClean="0">
                          <a:ln>
                            <a:noFill/>
                          </a:ln>
                          <a:solidFill>
                            <a:schemeClr val="bg1"/>
                          </a:solidFill>
                          <a:effectLst/>
                          <a:latin typeface="Arial" charset="0"/>
                        </a:rPr>
                        <a:t>Resultados</a:t>
                      </a:r>
                      <a:endParaRPr kumimoji="0" lang="es-ES" sz="1200" b="1" i="0" u="none" strike="noStrike" cap="none" normalizeH="0" baseline="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hMerge="1">
                  <a:txBody>
                    <a:bodyPr/>
                    <a:lstStyle/>
                    <a:p>
                      <a:endParaRPr lang="es-MX"/>
                    </a:p>
                  </a:txBody>
                  <a:tcPr/>
                </a:tc>
              </a:tr>
              <a:tr h="180975">
                <a:tc vMerge="1">
                  <a:txBody>
                    <a:bodyPr/>
                    <a:lstStyle/>
                    <a:p>
                      <a:endParaRPr lang="es-MX"/>
                    </a:p>
                  </a:txBody>
                  <a:tcPr/>
                </a:tc>
                <a:tc vMerge="1">
                  <a:txBody>
                    <a:bodyPr/>
                    <a:lstStyle/>
                    <a:p>
                      <a:endParaRPr lang="es-MX"/>
                    </a:p>
                  </a:txBody>
                  <a:tcPr/>
                </a:tc>
                <a:tc vMerge="1">
                  <a:txBody>
                    <a:bodyPr/>
                    <a:lstStyle/>
                    <a:p>
                      <a:endParaRPr lang="es-MX"/>
                    </a:p>
                  </a:txBody>
                  <a:tcPr/>
                </a:tc>
                <a:tc vMerge="1">
                  <a:txBody>
                    <a:bodyPr/>
                    <a:lstStyle/>
                    <a:p>
                      <a:endParaRPr lang="es-MX"/>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2010</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smtClean="0">
                          <a:ln>
                            <a:noFill/>
                          </a:ln>
                          <a:solidFill>
                            <a:schemeClr val="bg1"/>
                          </a:solidFill>
                          <a:effectLst/>
                          <a:latin typeface="Arial" charset="0"/>
                        </a:rPr>
                        <a:t>1</a:t>
                      </a:r>
                      <a:r>
                        <a:rPr kumimoji="0" lang="es-MX" sz="1200" b="1" i="0" u="none" strike="noStrike" cap="none" normalizeH="0" baseline="30000" smtClean="0">
                          <a:ln>
                            <a:noFill/>
                          </a:ln>
                          <a:solidFill>
                            <a:schemeClr val="bg1"/>
                          </a:solidFill>
                          <a:effectLst/>
                          <a:latin typeface="Arial" charset="0"/>
                        </a:rPr>
                        <a:t>er</a:t>
                      </a:r>
                      <a:r>
                        <a:rPr kumimoji="0" lang="es-MX" sz="1200" b="1" i="0" u="none" strike="noStrike" cap="none" normalizeH="0" baseline="0" smtClean="0">
                          <a:ln>
                            <a:noFill/>
                          </a:ln>
                          <a:solidFill>
                            <a:schemeClr val="bg1"/>
                          </a:solidFill>
                          <a:effectLst/>
                          <a:latin typeface="Arial" charset="0"/>
                        </a:rPr>
                        <a:t> sem 2011</a:t>
                      </a:r>
                      <a:endParaRPr kumimoji="0" lang="es-ES" sz="1200" b="1" i="0" u="none" strike="noStrike" cap="none" normalizeH="0" baseline="0" smtClean="0">
                        <a:ln>
                          <a:noFill/>
                        </a:ln>
                        <a:solidFill>
                          <a:schemeClr val="bg1"/>
                        </a:solidFill>
                        <a:effectLst/>
                        <a:latin typeface="Arial" charset="0"/>
                      </a:endParaRPr>
                    </a:p>
                  </a:txBody>
                  <a:tcP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r>
              <a:tr h="6381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smtClean="0">
                          <a:ln>
                            <a:noFill/>
                          </a:ln>
                          <a:solidFill>
                            <a:schemeClr val="tx1"/>
                          </a:solidFill>
                          <a:effectLst/>
                          <a:latin typeface="Arial" charset="0"/>
                        </a:rPr>
                        <a:t>Usuarios capacitados para el manejo del Software para el Control de Documentos.</a:t>
                      </a:r>
                      <a:r>
                        <a:rPr kumimoji="0" lang="es-ES" sz="1200" b="0" i="0" u="none" strike="noStrike" cap="none" normalizeH="0" baseline="0" smtClean="0">
                          <a:ln>
                            <a:noFill/>
                          </a:ln>
                          <a:solidFill>
                            <a:schemeClr val="tx1"/>
                          </a:solidFill>
                          <a:effectLst/>
                          <a:latin typeface="Arial" charset="0"/>
                        </a:rPr>
                        <a:t> </a:t>
                      </a: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100 %</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Enero- Febrero</a:t>
                      </a:r>
                      <a:r>
                        <a:rPr kumimoji="0" lang="es-ES" sz="1200" b="0" i="0" u="none" strike="noStrike" cap="none" normalizeH="0" baseline="0" dirty="0" smtClean="0">
                          <a:ln>
                            <a:noFill/>
                          </a:ln>
                          <a:solidFill>
                            <a:schemeClr val="tx1"/>
                          </a:solidFill>
                          <a:effectLst/>
                          <a:latin typeface="Arial" charset="0"/>
                        </a:rPr>
                        <a:t> </a:t>
                      </a: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smtClean="0">
                          <a:ln>
                            <a:noFill/>
                          </a:ln>
                          <a:solidFill>
                            <a:schemeClr val="tx1"/>
                          </a:solidFill>
                          <a:effectLst/>
                          <a:latin typeface="Arial" charset="0"/>
                        </a:rPr>
                        <a:t>Administrador y Asistente del Programa de Calidad/ Controlador de Documentos.</a:t>
                      </a:r>
                      <a:r>
                        <a:rPr kumimoji="0" lang="es-ES" sz="1200" b="0" i="0" u="none" strike="noStrike" cap="none" normalizeH="0" baseline="0" smtClean="0">
                          <a:ln>
                            <a:noFill/>
                          </a:ln>
                          <a:solidFill>
                            <a:schemeClr val="tx1"/>
                          </a:solidFill>
                          <a:effectLst/>
                          <a:latin typeface="Arial" charset="0"/>
                        </a:rPr>
                        <a:t> </a:t>
                      </a: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s-MX"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charset="0"/>
                        </a:rPr>
                        <a:t>La </a:t>
                      </a:r>
                      <a:r>
                        <a:rPr kumimoji="0" lang="en-US" sz="1100" b="0" i="0" u="none" strike="noStrike" cap="none" normalizeH="0" baseline="0" dirty="0" err="1" smtClean="0">
                          <a:ln>
                            <a:noFill/>
                          </a:ln>
                          <a:solidFill>
                            <a:schemeClr val="tx1"/>
                          </a:solidFill>
                          <a:effectLst/>
                          <a:latin typeface="Arial" charset="0"/>
                        </a:rPr>
                        <a:t>herramienta</a:t>
                      </a:r>
                      <a:r>
                        <a:rPr kumimoji="0" lang="en-US" sz="1100" b="0" i="0" u="none" strike="noStrike" cap="none" normalizeH="0" baseline="0" dirty="0" smtClean="0">
                          <a:ln>
                            <a:noFill/>
                          </a:ln>
                          <a:solidFill>
                            <a:schemeClr val="tx1"/>
                          </a:solidFill>
                          <a:effectLst/>
                          <a:latin typeface="Arial" charset="0"/>
                        </a:rPr>
                        <a:t> no </a:t>
                      </a:r>
                      <a:r>
                        <a:rPr kumimoji="0" lang="en-US" sz="1100" b="0" i="0" u="none" strike="noStrike" cap="none" normalizeH="0" baseline="0" dirty="0" err="1" smtClean="0">
                          <a:ln>
                            <a:noFill/>
                          </a:ln>
                          <a:solidFill>
                            <a:schemeClr val="tx1"/>
                          </a:solidFill>
                          <a:effectLst/>
                          <a:latin typeface="Arial" charset="0"/>
                        </a:rPr>
                        <a:t>muestra</a:t>
                      </a:r>
                      <a:r>
                        <a:rPr kumimoji="0" lang="en-US" sz="1100" b="0" i="0" u="none" strike="noStrike" cap="none" normalizeH="0" baseline="0" dirty="0" smtClean="0">
                          <a:ln>
                            <a:noFill/>
                          </a:ln>
                          <a:solidFill>
                            <a:schemeClr val="tx1"/>
                          </a:solidFill>
                          <a:effectLst/>
                          <a:latin typeface="Arial" charset="0"/>
                        </a:rPr>
                        <a:t> </a:t>
                      </a:r>
                      <a:r>
                        <a:rPr kumimoji="0" lang="en-US" sz="1100" b="0" i="0" u="none" strike="noStrike" cap="none" normalizeH="0" baseline="0" dirty="0" err="1" smtClean="0">
                          <a:ln>
                            <a:noFill/>
                          </a:ln>
                          <a:solidFill>
                            <a:schemeClr val="tx1"/>
                          </a:solidFill>
                          <a:effectLst/>
                          <a:latin typeface="Arial" charset="0"/>
                        </a:rPr>
                        <a:t>evidencia</a:t>
                      </a:r>
                      <a:r>
                        <a:rPr kumimoji="0" lang="en-US" sz="1100" b="0" i="0" u="none" strike="noStrike" cap="none" normalizeH="0" baseline="0" dirty="0" smtClean="0">
                          <a:ln>
                            <a:noFill/>
                          </a:ln>
                          <a:solidFill>
                            <a:schemeClr val="tx1"/>
                          </a:solidFill>
                          <a:effectLst/>
                          <a:latin typeface="Arial" charset="0"/>
                        </a:rPr>
                        <a:t> de </a:t>
                      </a:r>
                      <a:r>
                        <a:rPr kumimoji="0" lang="en-US" sz="1100" b="0" i="0" u="none" strike="noStrike" cap="none" normalizeH="0" baseline="0" dirty="0" err="1" smtClean="0">
                          <a:ln>
                            <a:noFill/>
                          </a:ln>
                          <a:solidFill>
                            <a:schemeClr val="tx1"/>
                          </a:solidFill>
                          <a:effectLst/>
                          <a:latin typeface="Arial" charset="0"/>
                        </a:rPr>
                        <a:t>haber</a:t>
                      </a:r>
                      <a:r>
                        <a:rPr kumimoji="0" lang="en-US" sz="1100" b="0" i="0" u="none" strike="noStrike" cap="none" normalizeH="0" baseline="0" dirty="0" smtClean="0">
                          <a:ln>
                            <a:noFill/>
                          </a:ln>
                          <a:solidFill>
                            <a:schemeClr val="tx1"/>
                          </a:solidFill>
                          <a:effectLst/>
                          <a:latin typeface="Arial" charset="0"/>
                        </a:rPr>
                        <a:t> </a:t>
                      </a:r>
                      <a:r>
                        <a:rPr kumimoji="0" lang="en-US" sz="1100" b="0" i="0" u="none" strike="noStrike" cap="none" normalizeH="0" baseline="0" dirty="0" err="1" smtClean="0">
                          <a:ln>
                            <a:noFill/>
                          </a:ln>
                          <a:solidFill>
                            <a:schemeClr val="tx1"/>
                          </a:solidFill>
                          <a:effectLst/>
                          <a:latin typeface="Arial" charset="0"/>
                        </a:rPr>
                        <a:t>sido</a:t>
                      </a:r>
                      <a:r>
                        <a:rPr kumimoji="0" lang="en-US" sz="1100" b="0" i="0" u="none" strike="noStrike" cap="none" normalizeH="0" baseline="0" dirty="0" smtClean="0">
                          <a:ln>
                            <a:noFill/>
                          </a:ln>
                          <a:solidFill>
                            <a:schemeClr val="tx1"/>
                          </a:solidFill>
                          <a:effectLst/>
                          <a:latin typeface="Arial" charset="0"/>
                        </a:rPr>
                        <a:t> </a:t>
                      </a:r>
                      <a:r>
                        <a:rPr kumimoji="0" lang="en-US" sz="1100" b="0" i="0" u="none" strike="noStrike" cap="none" normalizeH="0" baseline="0" dirty="0" err="1" smtClean="0">
                          <a:ln>
                            <a:noFill/>
                          </a:ln>
                          <a:solidFill>
                            <a:schemeClr val="tx1"/>
                          </a:solidFill>
                          <a:effectLst/>
                          <a:latin typeface="Arial" charset="0"/>
                        </a:rPr>
                        <a:t>utiizada</a:t>
                      </a:r>
                      <a:r>
                        <a:rPr kumimoji="0" lang="en-US" sz="1100" b="0" i="0" u="none" strike="noStrike" cap="none" normalizeH="0" baseline="0" dirty="0" smtClean="0">
                          <a:ln>
                            <a:noFill/>
                          </a:ln>
                          <a:solidFill>
                            <a:schemeClr val="tx1"/>
                          </a:solidFill>
                          <a:effectLst/>
                          <a:latin typeface="Arial" charset="0"/>
                        </a:rPr>
                        <a:t>. </a:t>
                      </a:r>
                      <a:r>
                        <a:rPr kumimoji="0" lang="en-US" sz="1100" b="0" i="0" u="none" strike="noStrike" cap="none" normalizeH="0" baseline="0" dirty="0" err="1" smtClean="0">
                          <a:ln>
                            <a:noFill/>
                          </a:ln>
                          <a:solidFill>
                            <a:schemeClr val="tx1"/>
                          </a:solidFill>
                          <a:effectLst/>
                          <a:latin typeface="Arial" charset="0"/>
                        </a:rPr>
                        <a:t>Actualmente</a:t>
                      </a:r>
                      <a:r>
                        <a:rPr kumimoji="0" lang="en-US" sz="1100" b="0" i="0" u="none" strike="noStrike" cap="none" normalizeH="0" baseline="0" dirty="0" smtClean="0">
                          <a:ln>
                            <a:noFill/>
                          </a:ln>
                          <a:solidFill>
                            <a:schemeClr val="tx1"/>
                          </a:solidFill>
                          <a:effectLst/>
                          <a:latin typeface="Arial" charset="0"/>
                        </a:rPr>
                        <a:t> la </a:t>
                      </a:r>
                      <a:r>
                        <a:rPr kumimoji="0" lang="en-US" sz="1100" b="0" i="0" u="none" strike="noStrike" cap="none" normalizeH="0" baseline="0" dirty="0" err="1" smtClean="0">
                          <a:ln>
                            <a:noFill/>
                          </a:ln>
                          <a:solidFill>
                            <a:schemeClr val="tx1"/>
                          </a:solidFill>
                          <a:effectLst/>
                          <a:latin typeface="Arial" charset="0"/>
                        </a:rPr>
                        <a:t>licencia</a:t>
                      </a:r>
                      <a:r>
                        <a:rPr kumimoji="0" lang="en-US" sz="1100" b="0" i="0" u="none" strike="noStrike" cap="none" normalizeH="0" baseline="0" dirty="0" smtClean="0">
                          <a:ln>
                            <a:noFill/>
                          </a:ln>
                          <a:solidFill>
                            <a:schemeClr val="tx1"/>
                          </a:solidFill>
                          <a:effectLst/>
                          <a:latin typeface="Arial" charset="0"/>
                        </a:rPr>
                        <a:t> de </a:t>
                      </a:r>
                      <a:r>
                        <a:rPr kumimoji="0" lang="en-US" sz="1100" b="0" i="0" u="none" strike="noStrike" cap="none" normalizeH="0" baseline="0" dirty="0" err="1" smtClean="0">
                          <a:ln>
                            <a:noFill/>
                          </a:ln>
                          <a:solidFill>
                            <a:schemeClr val="tx1"/>
                          </a:solidFill>
                          <a:effectLst/>
                          <a:latin typeface="Arial" charset="0"/>
                        </a:rPr>
                        <a:t>mantenimiento</a:t>
                      </a:r>
                      <a:r>
                        <a:rPr kumimoji="0" lang="en-US" sz="1100" b="0" i="0" u="none" strike="noStrike" cap="none" normalizeH="0" baseline="0" dirty="0" smtClean="0">
                          <a:ln>
                            <a:noFill/>
                          </a:ln>
                          <a:solidFill>
                            <a:schemeClr val="tx1"/>
                          </a:solidFill>
                          <a:effectLst/>
                          <a:latin typeface="Arial" charset="0"/>
                        </a:rPr>
                        <a:t> ha </a:t>
                      </a:r>
                      <a:r>
                        <a:rPr kumimoji="0" lang="en-US" sz="1100" b="0" i="0" u="none" strike="noStrike" cap="none" normalizeH="0" baseline="0" dirty="0" err="1" smtClean="0">
                          <a:ln>
                            <a:noFill/>
                          </a:ln>
                          <a:solidFill>
                            <a:schemeClr val="tx1"/>
                          </a:solidFill>
                          <a:effectLst/>
                          <a:latin typeface="Arial" charset="0"/>
                        </a:rPr>
                        <a:t>expirado</a:t>
                      </a:r>
                      <a:r>
                        <a:rPr kumimoji="0" lang="en-US" sz="1100" b="0" i="0" u="none" strike="noStrike" cap="none" normalizeH="0" baseline="0" dirty="0" smtClean="0">
                          <a:ln>
                            <a:noFill/>
                          </a:ln>
                          <a:solidFill>
                            <a:schemeClr val="tx1"/>
                          </a:solidFill>
                          <a:effectLst/>
                          <a:latin typeface="Arial" charset="0"/>
                        </a:rPr>
                        <a:t>.</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s-MX" sz="1050" b="0" i="0" u="none" strike="noStrike" cap="none" normalizeH="0" baseline="0" dirty="0" smtClean="0">
                          <a:ln>
                            <a:noFill/>
                          </a:ln>
                          <a:solidFill>
                            <a:schemeClr val="tx1"/>
                          </a:solidFill>
                          <a:effectLst/>
                          <a:latin typeface="Arial" charset="0"/>
                          <a:hlinkClick r:id="rId2" action="ppaction://hlinkfile"/>
                        </a:rPr>
                        <a:t>Cotización MASTERWEB - PAM CIMAV v2.pdf</a:t>
                      </a:r>
                      <a:endParaRPr kumimoji="0" lang="en-US" sz="105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bl>
          </a:graphicData>
        </a:graphic>
      </p:graphicFrame>
      <p:sp>
        <p:nvSpPr>
          <p:cNvPr id="18460" name="Rectangle 28"/>
          <p:cNvSpPr>
            <a:spLocks noChangeArrowheads="1"/>
          </p:cNvSpPr>
          <p:nvPr/>
        </p:nvSpPr>
        <p:spPr bwMode="auto">
          <a:xfrm>
            <a:off x="251520" y="548680"/>
            <a:ext cx="864165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spcBef>
                <a:spcPct val="20000"/>
              </a:spcBef>
            </a:pPr>
            <a:r>
              <a:rPr lang="es-MX" sz="1600" b="1" u="none" dirty="0">
                <a:solidFill>
                  <a:schemeClr val="accent2"/>
                </a:solidFill>
              </a:rPr>
              <a:t>Objetivo: </a:t>
            </a:r>
            <a:r>
              <a:rPr lang="es-MX" sz="1600" b="1" u="none" dirty="0"/>
              <a:t>Mantener un Sistema de Gestión de la Calidad dinámico y flexible que vele por los intereses de nuestros clientes y de nuestra organización</a:t>
            </a:r>
            <a:r>
              <a:rPr lang="es-MX" sz="1600" b="1" u="none" dirty="0">
                <a:solidFill>
                  <a:schemeClr val="accent2"/>
                </a:solidFill>
              </a:rPr>
              <a:t> </a:t>
            </a:r>
            <a:endParaRPr lang="es-ES" sz="1600" b="1" u="none" dirty="0">
              <a:solidFill>
                <a:schemeClr val="accent2"/>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4284663" y="111125"/>
            <a:ext cx="4608512"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s-ES" sz="1600" b="1" u="none" dirty="0">
                <a:solidFill>
                  <a:schemeClr val="hlink"/>
                </a:solidFill>
              </a:rPr>
              <a:t>5. Resultado de Indicadores </a:t>
            </a:r>
          </a:p>
          <a:p>
            <a:pPr algn="r"/>
            <a:r>
              <a:rPr lang="es-ES" sz="1600" b="1" u="none" dirty="0">
                <a:solidFill>
                  <a:schemeClr val="hlink"/>
                </a:solidFill>
              </a:rPr>
              <a:t>de Desempeño</a:t>
            </a:r>
          </a:p>
        </p:txBody>
      </p:sp>
      <p:graphicFrame>
        <p:nvGraphicFramePr>
          <p:cNvPr id="15463" name="Group 103"/>
          <p:cNvGraphicFramePr>
            <a:graphicFrameLocks noGrp="1"/>
          </p:cNvGraphicFramePr>
          <p:nvPr>
            <p:extLst>
              <p:ext uri="{D42A27DB-BD31-4B8C-83A1-F6EECF244321}">
                <p14:modId xmlns:p14="http://schemas.microsoft.com/office/powerpoint/2010/main" val="4227960001"/>
              </p:ext>
            </p:extLst>
          </p:nvPr>
        </p:nvGraphicFramePr>
        <p:xfrm>
          <a:off x="246888" y="1204897"/>
          <a:ext cx="8646287" cy="3304223"/>
        </p:xfrm>
        <a:graphic>
          <a:graphicData uri="http://schemas.openxmlformats.org/drawingml/2006/table">
            <a:tbl>
              <a:tblPr/>
              <a:tblGrid>
                <a:gridCol w="1729604"/>
                <a:gridCol w="551116"/>
                <a:gridCol w="1100499"/>
                <a:gridCol w="1965302"/>
                <a:gridCol w="1649883"/>
                <a:gridCol w="1649883"/>
              </a:tblGrid>
              <a:tr h="180975">
                <a:tc row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100" b="1" i="0" u="none" strike="noStrike" cap="none" normalizeH="0" baseline="0" noProof="0" dirty="0" smtClean="0">
                          <a:ln>
                            <a:noFill/>
                          </a:ln>
                          <a:solidFill>
                            <a:schemeClr val="bg1"/>
                          </a:solidFill>
                          <a:effectLst/>
                          <a:latin typeface="Arial" charset="0"/>
                        </a:rPr>
                        <a:t>Indicador</a:t>
                      </a: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row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100" b="1" i="0" u="none" strike="noStrike" cap="none" normalizeH="0" baseline="0" noProof="0" smtClean="0">
                          <a:ln>
                            <a:noFill/>
                          </a:ln>
                          <a:solidFill>
                            <a:schemeClr val="bg1"/>
                          </a:solidFill>
                          <a:effectLst/>
                          <a:latin typeface="Arial" charset="0"/>
                        </a:rPr>
                        <a:t>Meta</a:t>
                      </a: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row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100" b="1" i="0" u="none" strike="noStrike" cap="none" normalizeH="0" baseline="0" noProof="0" smtClean="0">
                          <a:ln>
                            <a:noFill/>
                          </a:ln>
                          <a:solidFill>
                            <a:schemeClr val="bg1"/>
                          </a:solidFill>
                          <a:effectLst/>
                          <a:latin typeface="Arial" charset="0"/>
                        </a:rPr>
                        <a:t>Periodo de Realización</a:t>
                      </a: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row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100" b="1" i="0" u="none" strike="noStrike" cap="none" normalizeH="0" baseline="0" noProof="0" smtClean="0">
                          <a:ln>
                            <a:noFill/>
                          </a:ln>
                          <a:solidFill>
                            <a:schemeClr val="bg1"/>
                          </a:solidFill>
                          <a:effectLst/>
                          <a:latin typeface="Arial" charset="0"/>
                        </a:rPr>
                        <a:t>Responsable</a:t>
                      </a: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grid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100" b="1" i="0" u="none" strike="noStrike" cap="none" normalizeH="0" baseline="0" noProof="0" smtClean="0">
                          <a:ln>
                            <a:noFill/>
                          </a:ln>
                          <a:solidFill>
                            <a:schemeClr val="bg1"/>
                          </a:solidFill>
                          <a:effectLst/>
                          <a:latin typeface="Arial" charset="0"/>
                        </a:rPr>
                        <a:t>Resultados</a:t>
                      </a: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hMerge="1">
                  <a:txBody>
                    <a:bodyPr/>
                    <a:lstStyle/>
                    <a:p>
                      <a:endParaRPr lang="es-MX"/>
                    </a:p>
                  </a:txBody>
                  <a:tcPr/>
                </a:tc>
              </a:tr>
              <a:tr h="180975">
                <a:tc vMerge="1">
                  <a:txBody>
                    <a:bodyPr/>
                    <a:lstStyle/>
                    <a:p>
                      <a:endParaRPr lang="es-MX"/>
                    </a:p>
                  </a:txBody>
                  <a:tcPr/>
                </a:tc>
                <a:tc vMerge="1">
                  <a:txBody>
                    <a:bodyPr/>
                    <a:lstStyle/>
                    <a:p>
                      <a:endParaRPr lang="es-MX"/>
                    </a:p>
                  </a:txBody>
                  <a:tcPr/>
                </a:tc>
                <a:tc vMerge="1">
                  <a:txBody>
                    <a:bodyPr/>
                    <a:lstStyle/>
                    <a:p>
                      <a:endParaRPr lang="es-MX"/>
                    </a:p>
                  </a:txBody>
                  <a:tcPr/>
                </a:tc>
                <a:tc vMerge="1">
                  <a:txBody>
                    <a:bodyPr/>
                    <a:lstStyle/>
                    <a:p>
                      <a:endParaRPr lang="es-MX"/>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100" b="1" i="0" u="none" strike="noStrike" cap="none" normalizeH="0" baseline="0" noProof="0" smtClean="0">
                          <a:ln>
                            <a:noFill/>
                          </a:ln>
                          <a:solidFill>
                            <a:schemeClr val="bg1"/>
                          </a:solidFill>
                          <a:effectLst/>
                          <a:latin typeface="Arial" charset="0"/>
                        </a:rPr>
                        <a:t>2010</a:t>
                      </a: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100" b="1" i="0" u="none" strike="noStrike" cap="none" normalizeH="0" baseline="0" noProof="0" smtClean="0">
                          <a:ln>
                            <a:noFill/>
                          </a:ln>
                          <a:solidFill>
                            <a:schemeClr val="bg1"/>
                          </a:solidFill>
                          <a:effectLst/>
                          <a:latin typeface="Arial" charset="0"/>
                        </a:rPr>
                        <a:t>1</a:t>
                      </a:r>
                      <a:r>
                        <a:rPr kumimoji="0" lang="es-MX" sz="1100" b="1" i="0" u="none" strike="noStrike" cap="none" normalizeH="0" baseline="30000" noProof="0" smtClean="0">
                          <a:ln>
                            <a:noFill/>
                          </a:ln>
                          <a:solidFill>
                            <a:schemeClr val="bg1"/>
                          </a:solidFill>
                          <a:effectLst/>
                          <a:latin typeface="Arial" charset="0"/>
                        </a:rPr>
                        <a:t>er</a:t>
                      </a:r>
                      <a:r>
                        <a:rPr kumimoji="0" lang="es-MX" sz="1100" b="1" i="0" u="none" strike="noStrike" cap="none" normalizeH="0" baseline="0" noProof="0" smtClean="0">
                          <a:ln>
                            <a:noFill/>
                          </a:ln>
                          <a:solidFill>
                            <a:schemeClr val="bg1"/>
                          </a:solidFill>
                          <a:effectLst/>
                          <a:latin typeface="Arial" charset="0"/>
                        </a:rPr>
                        <a:t> sem 2011</a:t>
                      </a:r>
                    </a:p>
                  </a:txBody>
                  <a:tcP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r>
              <a:tr h="11858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s-MX" sz="1100" b="0" i="0" u="none" strike="noStrike" cap="none" normalizeH="0" baseline="0" noProof="0" smtClean="0">
                          <a:ln>
                            <a:noFill/>
                          </a:ln>
                          <a:solidFill>
                            <a:schemeClr val="tx1"/>
                          </a:solidFill>
                          <a:effectLst/>
                          <a:latin typeface="Arial" charset="0"/>
                        </a:rPr>
                        <a:t>No. de cotizaciones aceptadas en el periodo/No. total de cotizaciones realizadas en el periodo.</a:t>
                      </a:r>
                    </a:p>
                  </a:txBody>
                  <a:tcP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100" b="0" i="0" u="none" strike="noStrike" cap="none" normalizeH="0" baseline="0" noProof="0" smtClean="0">
                          <a:ln>
                            <a:noFill/>
                          </a:ln>
                          <a:solidFill>
                            <a:schemeClr val="tx1"/>
                          </a:solidFill>
                          <a:effectLst/>
                          <a:latin typeface="Arial" charset="0"/>
                        </a:rPr>
                        <a:t>72% </a:t>
                      </a: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100" b="0" i="0" u="none" strike="noStrike" cap="none" normalizeH="0" baseline="0" noProof="0" smtClean="0">
                          <a:ln>
                            <a:noFill/>
                          </a:ln>
                          <a:solidFill>
                            <a:schemeClr val="tx1"/>
                          </a:solidFill>
                          <a:effectLst/>
                          <a:latin typeface="Arial" charset="0"/>
                        </a:rPr>
                        <a:t>Enero- Diciembre </a:t>
                      </a: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100" b="0" i="0" u="none" strike="noStrike" cap="none" normalizeH="0" baseline="0" noProof="0" smtClean="0">
                          <a:ln>
                            <a:noFill/>
                          </a:ln>
                          <a:solidFill>
                            <a:schemeClr val="tx1"/>
                          </a:solidFill>
                          <a:effectLst/>
                          <a:latin typeface="Arial" charset="0"/>
                        </a:rPr>
                        <a:t>Director de Vinculación /   Coordinador de Servicios. </a:t>
                      </a: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100" b="0" i="0" u="none" strike="noStrike" cap="none" normalizeH="0" baseline="0" noProof="0" smtClean="0">
                          <a:ln>
                            <a:noFill/>
                          </a:ln>
                          <a:solidFill>
                            <a:schemeClr val="tx1"/>
                          </a:solidFill>
                          <a:effectLst/>
                          <a:latin typeface="Arial" charset="0"/>
                        </a:rPr>
                        <a:t>980 cotizaciones aceptadas / 1371 cotizaciones realizadas</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100" b="1" i="0" u="none" strike="noStrike" cap="none" normalizeH="0" baseline="0" noProof="0" smtClean="0">
                          <a:ln>
                            <a:noFill/>
                          </a:ln>
                          <a:solidFill>
                            <a:schemeClr val="tx1"/>
                          </a:solidFill>
                          <a:effectLst/>
                          <a:latin typeface="Arial" charset="0"/>
                        </a:rPr>
                        <a:t>71,48%</a:t>
                      </a: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100" b="0" i="0" u="none" strike="noStrike" cap="none" normalizeH="0" baseline="0" noProof="0" smtClean="0">
                          <a:ln>
                            <a:noFill/>
                          </a:ln>
                          <a:solidFill>
                            <a:schemeClr val="tx1"/>
                          </a:solidFill>
                          <a:effectLst/>
                          <a:latin typeface="Arial" charset="0"/>
                        </a:rPr>
                        <a:t>440 cotizaciones aceptadas / 716 cotizaciones realizadas</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100" b="1" i="0" u="none" strike="noStrike" cap="none" normalizeH="0" baseline="0" noProof="0" smtClean="0">
                          <a:ln>
                            <a:noFill/>
                          </a:ln>
                          <a:solidFill>
                            <a:schemeClr val="tx1"/>
                          </a:solidFill>
                          <a:effectLst/>
                          <a:latin typeface="Arial" charset="0"/>
                        </a:rPr>
                        <a:t>61,45%</a:t>
                      </a:r>
                      <a:endParaRPr kumimoji="0" lang="es-MX" sz="1100" b="0" i="0" u="none" strike="noStrike" cap="none" normalizeH="0" baseline="0" noProof="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r h="4397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s-MX" sz="1100" b="0" i="0" u="none" strike="noStrike" cap="none" normalizeH="0" baseline="0" noProof="0" smtClean="0">
                          <a:ln>
                            <a:noFill/>
                          </a:ln>
                          <a:solidFill>
                            <a:schemeClr val="tx1"/>
                          </a:solidFill>
                          <a:effectLst/>
                          <a:latin typeface="Arial" charset="0"/>
                        </a:rPr>
                        <a:t>No. de servicios entregados oportunamente por los laboratorios  certificados y/o acreditados /No. de servicios entregados por los laboratorios  certificados y/o acreditados. </a:t>
                      </a: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100" b="0" i="0" u="none" strike="noStrike" cap="none" normalizeH="0" baseline="0" noProof="0" smtClean="0">
                          <a:ln>
                            <a:noFill/>
                          </a:ln>
                          <a:solidFill>
                            <a:schemeClr val="tx1"/>
                          </a:solidFill>
                          <a:effectLst/>
                          <a:latin typeface="Arial" charset="0"/>
                        </a:rPr>
                        <a:t>98% </a:t>
                      </a: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100" b="0" i="0" u="none" strike="noStrike" cap="none" normalizeH="0" baseline="0" noProof="0" smtClean="0">
                          <a:ln>
                            <a:noFill/>
                          </a:ln>
                          <a:solidFill>
                            <a:schemeClr val="tx1"/>
                          </a:solidFill>
                          <a:effectLst/>
                          <a:latin typeface="Arial" charset="0"/>
                        </a:rPr>
                        <a:t>Enero- Diciembre </a:t>
                      </a: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100" b="0" i="0" u="none" strike="noStrike" cap="none" normalizeH="0" baseline="0" noProof="0" smtClean="0">
                          <a:ln>
                            <a:noFill/>
                          </a:ln>
                          <a:solidFill>
                            <a:schemeClr val="tx1"/>
                          </a:solidFill>
                          <a:effectLst/>
                          <a:latin typeface="Arial" charset="0"/>
                        </a:rPr>
                        <a:t>Jefes del Departamento / Coordinador de Servicios</a:t>
                      </a: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100" b="0" i="0" u="none" strike="noStrike" cap="none" normalizeH="0" baseline="0" noProof="0" smtClean="0">
                          <a:ln>
                            <a:noFill/>
                          </a:ln>
                          <a:solidFill>
                            <a:schemeClr val="tx1"/>
                          </a:solidFill>
                          <a:effectLst/>
                          <a:latin typeface="Arial" charset="0"/>
                        </a:rPr>
                        <a:t>579 servicios entregados oportunamente / 580 servicios entregados</a:t>
                      </a:r>
                      <a:endParaRPr kumimoji="0" lang="es-MX" sz="1100" b="1" i="0" u="none" strike="noStrike" cap="none" normalizeH="0" baseline="0" noProof="0" smtClean="0">
                        <a:ln>
                          <a:noFill/>
                        </a:ln>
                        <a:solidFill>
                          <a:schemeClr val="tx1"/>
                        </a:solidFill>
                        <a:effectLst/>
                        <a:latin typeface="Arial" charset="0"/>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100" b="1" i="0" u="none" strike="noStrike" cap="none" normalizeH="0" baseline="0" noProof="0" smtClean="0">
                          <a:ln>
                            <a:noFill/>
                          </a:ln>
                          <a:solidFill>
                            <a:schemeClr val="tx1"/>
                          </a:solidFill>
                          <a:effectLst/>
                          <a:latin typeface="Arial" charset="0"/>
                        </a:rPr>
                        <a:t>99,83 %</a:t>
                      </a:r>
                      <a:endParaRPr kumimoji="0" lang="es-MX" sz="1100" b="0" i="0" u="none" strike="noStrike" cap="none" normalizeH="0" baseline="0" noProof="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noProof="0" dirty="0" smtClean="0">
                          <a:ln>
                            <a:noFill/>
                          </a:ln>
                          <a:solidFill>
                            <a:schemeClr val="tx1"/>
                          </a:solidFill>
                          <a:effectLst/>
                          <a:latin typeface="Arial" charset="0"/>
                        </a:rPr>
                        <a:t>850 servicios entregados oportunamente /851 servicios entregados </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noProof="0" dirty="0" smtClean="0">
                          <a:ln>
                            <a:noFill/>
                          </a:ln>
                          <a:solidFill>
                            <a:schemeClr val="tx1"/>
                          </a:solidFill>
                          <a:effectLst/>
                          <a:latin typeface="Arial" charset="0"/>
                        </a:rPr>
                        <a:t>99,88 %</a:t>
                      </a: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bl>
          </a:graphicData>
        </a:graphic>
      </p:graphicFrame>
      <p:sp>
        <p:nvSpPr>
          <p:cNvPr id="15388" name="Rectangle 28"/>
          <p:cNvSpPr>
            <a:spLocks noChangeArrowheads="1"/>
          </p:cNvSpPr>
          <p:nvPr/>
        </p:nvSpPr>
        <p:spPr bwMode="auto">
          <a:xfrm>
            <a:off x="251520" y="557867"/>
            <a:ext cx="792162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20000"/>
              </a:spcBef>
            </a:pPr>
            <a:r>
              <a:rPr lang="es-MX" sz="1600" b="1" u="none" dirty="0">
                <a:solidFill>
                  <a:schemeClr val="accent2"/>
                </a:solidFill>
              </a:rPr>
              <a:t>Objetivo: </a:t>
            </a:r>
            <a:r>
              <a:rPr lang="es-MX" sz="1600" b="1" u="none" dirty="0"/>
              <a:t>Distinguirnos por la oportunidad, confiabilidad y competitividad de nuestros servicios</a:t>
            </a:r>
            <a:r>
              <a:rPr lang="es-ES" sz="1600" dirty="0"/>
              <a:t> </a:t>
            </a:r>
            <a:r>
              <a:rPr lang="es-MX" sz="1600" b="1" u="none" dirty="0">
                <a:solidFill>
                  <a:schemeClr val="accent2"/>
                </a:solidFill>
              </a:rPr>
              <a:t> </a:t>
            </a:r>
            <a:endParaRPr lang="es-ES" sz="1600" b="1" u="none" dirty="0">
              <a:solidFill>
                <a:schemeClr val="accent2"/>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4284663" y="111125"/>
            <a:ext cx="4608512"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s-ES" sz="1600" b="1" u="none">
                <a:solidFill>
                  <a:schemeClr val="hlink"/>
                </a:solidFill>
              </a:rPr>
              <a:t>5. Resultado de Indicadores </a:t>
            </a:r>
          </a:p>
          <a:p>
            <a:pPr algn="r"/>
            <a:r>
              <a:rPr lang="es-ES" sz="1600" b="1" u="none">
                <a:solidFill>
                  <a:schemeClr val="hlink"/>
                </a:solidFill>
              </a:rPr>
              <a:t>de Desempeño</a:t>
            </a:r>
          </a:p>
        </p:txBody>
      </p:sp>
      <p:sp>
        <p:nvSpPr>
          <p:cNvPr id="16412" name="Rectangle 28"/>
          <p:cNvSpPr>
            <a:spLocks noChangeArrowheads="1"/>
          </p:cNvSpPr>
          <p:nvPr/>
        </p:nvSpPr>
        <p:spPr bwMode="auto">
          <a:xfrm>
            <a:off x="251520" y="562732"/>
            <a:ext cx="4772460" cy="63402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spcBef>
                <a:spcPct val="20000"/>
              </a:spcBef>
            </a:pPr>
            <a:r>
              <a:rPr lang="es-MX" sz="1600" b="1" u="none" dirty="0">
                <a:solidFill>
                  <a:schemeClr val="accent2"/>
                </a:solidFill>
              </a:rPr>
              <a:t>Objetivo: </a:t>
            </a:r>
            <a:r>
              <a:rPr lang="es-MX" sz="1600" b="1" u="none" dirty="0"/>
              <a:t>Crear una cultura de mejora </a:t>
            </a:r>
            <a:r>
              <a:rPr lang="es-MX" sz="1600" b="1" u="none" dirty="0" smtClean="0"/>
              <a:t>continua</a:t>
            </a:r>
          </a:p>
          <a:p>
            <a:pPr eaLnBrk="0" hangingPunct="0">
              <a:spcBef>
                <a:spcPct val="20000"/>
              </a:spcBef>
            </a:pPr>
            <a:endParaRPr lang="es-ES" sz="1600" dirty="0"/>
          </a:p>
        </p:txBody>
      </p:sp>
      <p:graphicFrame>
        <p:nvGraphicFramePr>
          <p:cNvPr id="16586" name="Group 202"/>
          <p:cNvGraphicFramePr>
            <a:graphicFrameLocks noGrp="1"/>
          </p:cNvGraphicFramePr>
          <p:nvPr>
            <p:extLst>
              <p:ext uri="{D42A27DB-BD31-4B8C-83A1-F6EECF244321}">
                <p14:modId xmlns:p14="http://schemas.microsoft.com/office/powerpoint/2010/main" val="2547175901"/>
              </p:ext>
            </p:extLst>
          </p:nvPr>
        </p:nvGraphicFramePr>
        <p:xfrm>
          <a:off x="246888" y="1223784"/>
          <a:ext cx="8646287" cy="1341120"/>
        </p:xfrm>
        <a:graphic>
          <a:graphicData uri="http://schemas.openxmlformats.org/drawingml/2006/table">
            <a:tbl>
              <a:tblPr/>
              <a:tblGrid>
                <a:gridCol w="1729604"/>
                <a:gridCol w="551116"/>
                <a:gridCol w="1100499"/>
                <a:gridCol w="1965302"/>
                <a:gridCol w="1649883"/>
                <a:gridCol w="1649883"/>
              </a:tblGrid>
              <a:tr h="258763">
                <a:tc row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100" b="1" i="0" u="none" strike="noStrike" cap="none" normalizeH="0" baseline="0" dirty="0" smtClean="0">
                          <a:ln>
                            <a:noFill/>
                          </a:ln>
                          <a:solidFill>
                            <a:schemeClr val="bg1"/>
                          </a:solidFill>
                          <a:effectLst/>
                          <a:latin typeface="Arial" charset="0"/>
                        </a:rPr>
                        <a:t>Indicador</a:t>
                      </a:r>
                      <a:endParaRPr kumimoji="0" lang="es-ES" sz="11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row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100" b="1" i="0" u="none" strike="noStrike" cap="none" normalizeH="0" baseline="0" smtClean="0">
                          <a:ln>
                            <a:noFill/>
                          </a:ln>
                          <a:solidFill>
                            <a:schemeClr val="bg1"/>
                          </a:solidFill>
                          <a:effectLst/>
                          <a:latin typeface="Arial" charset="0"/>
                        </a:rPr>
                        <a:t>Meta</a:t>
                      </a:r>
                      <a:endParaRPr kumimoji="0" lang="es-ES" sz="1100" b="1" i="0" u="none" strike="noStrike" cap="none" normalizeH="0" baseline="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row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100" b="1" i="0" u="none" strike="noStrike" cap="none" normalizeH="0" baseline="0" smtClean="0">
                          <a:ln>
                            <a:noFill/>
                          </a:ln>
                          <a:solidFill>
                            <a:schemeClr val="bg1"/>
                          </a:solidFill>
                          <a:effectLst/>
                          <a:latin typeface="Arial" charset="0"/>
                        </a:rPr>
                        <a:t>Periodo de Realización</a:t>
                      </a:r>
                      <a:endParaRPr kumimoji="0" lang="es-ES" sz="1100" b="1" i="0" u="none" strike="noStrike" cap="none" normalizeH="0" baseline="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row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100" b="1" i="0" u="none" strike="noStrike" cap="none" normalizeH="0" baseline="0" smtClean="0">
                          <a:ln>
                            <a:noFill/>
                          </a:ln>
                          <a:solidFill>
                            <a:schemeClr val="bg1"/>
                          </a:solidFill>
                          <a:effectLst/>
                          <a:latin typeface="Arial" charset="0"/>
                        </a:rPr>
                        <a:t>Responsable</a:t>
                      </a:r>
                      <a:endParaRPr kumimoji="0" lang="es-ES" sz="1100" b="1" i="0" u="none" strike="noStrike" cap="none" normalizeH="0" baseline="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grid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100" b="1" i="0" u="none" strike="noStrike" cap="none" normalizeH="0" baseline="0" dirty="0" smtClean="0">
                          <a:ln>
                            <a:noFill/>
                          </a:ln>
                          <a:solidFill>
                            <a:schemeClr val="bg1"/>
                          </a:solidFill>
                          <a:effectLst/>
                          <a:latin typeface="Arial" charset="0"/>
                        </a:rPr>
                        <a:t>Resultados</a:t>
                      </a:r>
                      <a:endParaRPr kumimoji="0" lang="es-ES" sz="11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hMerge="1">
                  <a:txBody>
                    <a:bodyPr/>
                    <a:lstStyle/>
                    <a:p>
                      <a:endParaRPr lang="es-MX"/>
                    </a:p>
                  </a:txBody>
                  <a:tcPr/>
                </a:tc>
              </a:tr>
              <a:tr h="258763">
                <a:tc vMerge="1">
                  <a:txBody>
                    <a:bodyPr/>
                    <a:lstStyle/>
                    <a:p>
                      <a:endParaRPr lang="es-MX"/>
                    </a:p>
                  </a:txBody>
                  <a:tcPr/>
                </a:tc>
                <a:tc vMerge="1">
                  <a:txBody>
                    <a:bodyPr/>
                    <a:lstStyle/>
                    <a:p>
                      <a:endParaRPr lang="es-MX"/>
                    </a:p>
                  </a:txBody>
                  <a:tcPr/>
                </a:tc>
                <a:tc vMerge="1">
                  <a:txBody>
                    <a:bodyPr/>
                    <a:lstStyle/>
                    <a:p>
                      <a:endParaRPr lang="es-MX"/>
                    </a:p>
                  </a:txBody>
                  <a:tcPr/>
                </a:tc>
                <a:tc vMerge="1">
                  <a:txBody>
                    <a:bodyPr/>
                    <a:lstStyle/>
                    <a:p>
                      <a:endParaRPr lang="es-MX"/>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100" b="1" i="0" u="none" strike="noStrike" cap="none" normalizeH="0" baseline="0" smtClean="0">
                          <a:ln>
                            <a:noFill/>
                          </a:ln>
                          <a:solidFill>
                            <a:schemeClr val="bg1"/>
                          </a:solidFill>
                          <a:effectLst/>
                          <a:latin typeface="Arial" charset="0"/>
                        </a:rPr>
                        <a:t>2010</a:t>
                      </a:r>
                      <a:endParaRPr kumimoji="0" lang="es-ES" sz="1100" b="1" i="0" u="none" strike="noStrike" cap="none" normalizeH="0" baseline="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100" b="1" i="0" u="none" strike="noStrike" cap="none" normalizeH="0" baseline="0" smtClean="0">
                          <a:ln>
                            <a:noFill/>
                          </a:ln>
                          <a:solidFill>
                            <a:schemeClr val="bg1"/>
                          </a:solidFill>
                          <a:effectLst/>
                          <a:latin typeface="Arial" charset="0"/>
                        </a:rPr>
                        <a:t>1</a:t>
                      </a:r>
                      <a:r>
                        <a:rPr kumimoji="0" lang="es-MX" sz="1100" b="1" i="0" u="none" strike="noStrike" cap="none" normalizeH="0" baseline="30000" smtClean="0">
                          <a:ln>
                            <a:noFill/>
                          </a:ln>
                          <a:solidFill>
                            <a:schemeClr val="bg1"/>
                          </a:solidFill>
                          <a:effectLst/>
                          <a:latin typeface="Arial" charset="0"/>
                        </a:rPr>
                        <a:t>er</a:t>
                      </a:r>
                      <a:r>
                        <a:rPr kumimoji="0" lang="es-MX" sz="1100" b="1" i="0" u="none" strike="noStrike" cap="none" normalizeH="0" baseline="0" smtClean="0">
                          <a:ln>
                            <a:noFill/>
                          </a:ln>
                          <a:solidFill>
                            <a:schemeClr val="bg1"/>
                          </a:solidFill>
                          <a:effectLst/>
                          <a:latin typeface="Arial" charset="0"/>
                        </a:rPr>
                        <a:t> sem 2011</a:t>
                      </a:r>
                      <a:endParaRPr kumimoji="0" lang="es-ES" sz="1100" b="1" i="0" u="none" strike="noStrike" cap="none" normalizeH="0" baseline="0" smtClean="0">
                        <a:ln>
                          <a:noFill/>
                        </a:ln>
                        <a:solidFill>
                          <a:schemeClr val="bg1"/>
                        </a:solidFill>
                        <a:effectLst/>
                        <a:latin typeface="Arial" charset="0"/>
                      </a:endParaRPr>
                    </a:p>
                  </a:txBody>
                  <a:tcP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r>
              <a:tr h="2587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smtClean="0">
                          <a:ln>
                            <a:noFill/>
                          </a:ln>
                          <a:solidFill>
                            <a:schemeClr val="tx1"/>
                          </a:solidFill>
                          <a:effectLst/>
                          <a:latin typeface="Arial" charset="0"/>
                        </a:rPr>
                        <a:t>Programa de trabajo para la Autoevaluación del Sistema.</a:t>
                      </a:r>
                      <a:r>
                        <a:rPr kumimoji="0" lang="es-ES" sz="1200" b="0" i="0" u="none" strike="noStrike" cap="none" normalizeH="0" baseline="0" smtClean="0">
                          <a:ln>
                            <a:noFill/>
                          </a:ln>
                          <a:solidFill>
                            <a:schemeClr val="tx1"/>
                          </a:solidFill>
                          <a:effectLst/>
                          <a:latin typeface="Arial" charset="0"/>
                        </a:rPr>
                        <a:t> </a:t>
                      </a: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smtClean="0">
                          <a:ln>
                            <a:noFill/>
                          </a:ln>
                          <a:solidFill>
                            <a:schemeClr val="tx1"/>
                          </a:solidFill>
                          <a:effectLst/>
                          <a:latin typeface="Arial" charset="0"/>
                        </a:rPr>
                        <a:t>1</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000" b="0" i="0" u="none" strike="noStrike" cap="none" normalizeH="0" baseline="0" smtClean="0">
                          <a:ln>
                            <a:noFill/>
                          </a:ln>
                          <a:solidFill>
                            <a:schemeClr val="tx1"/>
                          </a:solidFill>
                          <a:effectLst/>
                          <a:latin typeface="Arial" charset="0"/>
                        </a:rPr>
                        <a:t>Prg.</a:t>
                      </a:r>
                      <a:endParaRPr kumimoji="0" lang="es-ES" sz="10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smtClean="0">
                          <a:ln>
                            <a:noFill/>
                          </a:ln>
                          <a:solidFill>
                            <a:schemeClr val="tx1"/>
                          </a:solidFill>
                          <a:effectLst/>
                          <a:latin typeface="Arial" charset="0"/>
                        </a:rPr>
                        <a:t>Enero- Diciembre</a:t>
                      </a:r>
                      <a:r>
                        <a:rPr kumimoji="0" lang="es-ES" sz="1200" b="0" i="0" u="none" strike="noStrike" cap="none" normalizeH="0" baseline="0" smtClean="0">
                          <a:ln>
                            <a:noFill/>
                          </a:ln>
                          <a:solidFill>
                            <a:schemeClr val="tx1"/>
                          </a:solidFill>
                          <a:effectLst/>
                          <a:latin typeface="Arial" charset="0"/>
                        </a:rPr>
                        <a:t> </a:t>
                      </a: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err="1" smtClean="0">
                          <a:ln>
                            <a:noFill/>
                          </a:ln>
                          <a:solidFill>
                            <a:schemeClr val="tx1"/>
                          </a:solidFill>
                          <a:effectLst/>
                          <a:latin typeface="Arial" charset="0"/>
                        </a:rPr>
                        <a:t>Adm</a:t>
                      </a:r>
                      <a:r>
                        <a:rPr kumimoji="0" lang="es-MX" sz="1200" b="0" i="0" u="none" strike="noStrike" cap="none" normalizeH="0" baseline="0" dirty="0" smtClean="0">
                          <a:ln>
                            <a:noFill/>
                          </a:ln>
                          <a:solidFill>
                            <a:schemeClr val="tx1"/>
                          </a:solidFill>
                          <a:effectLst/>
                          <a:latin typeface="Arial" charset="0"/>
                        </a:rPr>
                        <a:t>. del Programa de Calidad y Coord. del Equipo de Auditores Internos </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s-MX" sz="12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s-MX"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971550" y="115888"/>
            <a:ext cx="79216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s-ES" sz="1600" b="1" u="none">
                <a:solidFill>
                  <a:schemeClr val="hlink"/>
                </a:solidFill>
              </a:rPr>
              <a:t>6. Revisión y aprobación, en su caso, </a:t>
            </a:r>
            <a:br>
              <a:rPr lang="es-ES" sz="1600" b="1" u="none">
                <a:solidFill>
                  <a:schemeClr val="hlink"/>
                </a:solidFill>
              </a:rPr>
            </a:br>
            <a:r>
              <a:rPr lang="es-ES" sz="1600" b="1" u="none">
                <a:solidFill>
                  <a:schemeClr val="hlink"/>
                </a:solidFill>
              </a:rPr>
              <a:t>del Plan de Calidad 2011</a:t>
            </a:r>
          </a:p>
        </p:txBody>
      </p:sp>
      <p:graphicFrame>
        <p:nvGraphicFramePr>
          <p:cNvPr id="19818" name="Group 362"/>
          <p:cNvGraphicFramePr>
            <a:graphicFrameLocks noGrp="1"/>
          </p:cNvGraphicFramePr>
          <p:nvPr>
            <p:extLst>
              <p:ext uri="{D42A27DB-BD31-4B8C-83A1-F6EECF244321}">
                <p14:modId xmlns:p14="http://schemas.microsoft.com/office/powerpoint/2010/main" val="3506780552"/>
              </p:ext>
            </p:extLst>
          </p:nvPr>
        </p:nvGraphicFramePr>
        <p:xfrm>
          <a:off x="611188" y="941388"/>
          <a:ext cx="7921625" cy="5181600"/>
        </p:xfrm>
        <a:graphic>
          <a:graphicData uri="http://schemas.openxmlformats.org/drawingml/2006/table">
            <a:tbl>
              <a:tblPr/>
              <a:tblGrid>
                <a:gridCol w="5616575"/>
                <a:gridCol w="2305050"/>
              </a:tblGrid>
              <a:tr h="20002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MX" sz="1400" b="1" i="0" u="none" strike="noStrike" cap="none" normalizeH="0" baseline="0" dirty="0" smtClean="0">
                          <a:ln>
                            <a:noFill/>
                          </a:ln>
                          <a:solidFill>
                            <a:schemeClr val="bg1"/>
                          </a:solidFill>
                          <a:effectLst/>
                          <a:latin typeface="Arial" charset="0"/>
                          <a:ea typeface="Times New Roman" pitchFamily="18" charset="0"/>
                          <a:cs typeface="Arial" charset="0"/>
                        </a:rPr>
                        <a:t>CONCEPTO</a:t>
                      </a:r>
                    </a:p>
                  </a:txBody>
                  <a:tcPr anchor="b"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MX" sz="1400" b="1" i="0" u="none" strike="noStrike" cap="none" normalizeH="0" baseline="0" smtClean="0">
                          <a:ln>
                            <a:noFill/>
                          </a:ln>
                          <a:solidFill>
                            <a:schemeClr val="bg1"/>
                          </a:solidFill>
                          <a:effectLst/>
                          <a:latin typeface="Arial" charset="0"/>
                          <a:ea typeface="Times New Roman" pitchFamily="18" charset="0"/>
                          <a:cs typeface="Arial" charset="0"/>
                        </a:rPr>
                        <a:t>COSTOS 2009</a:t>
                      </a:r>
                    </a:p>
                  </a:txBody>
                  <a:tcPr anchor="b"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400" b="0" i="0" u="none" strike="noStrike" cap="none" normalizeH="0" baseline="0" smtClean="0">
                          <a:ln>
                            <a:noFill/>
                          </a:ln>
                          <a:solidFill>
                            <a:schemeClr val="tx1"/>
                          </a:solidFill>
                          <a:effectLst/>
                          <a:latin typeface="Arial" charset="0"/>
                          <a:ea typeface="Times New Roman" pitchFamily="18" charset="0"/>
                          <a:cs typeface="Arial" charset="0"/>
                        </a:rPr>
                        <a:t>CALIBRACIÓN Y/O MANTENIMIENTO</a:t>
                      </a:r>
                    </a:p>
                  </a:txBody>
                  <a:tcPr anchor="b"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s-MX" sz="1400" b="0" i="0" u="none" strike="noStrike" cap="none" normalizeH="0" baseline="0" smtClean="0">
                          <a:ln>
                            <a:noFill/>
                          </a:ln>
                          <a:solidFill>
                            <a:schemeClr val="tx1"/>
                          </a:solidFill>
                          <a:effectLst/>
                          <a:latin typeface="Arial" charset="0"/>
                          <a:ea typeface="Times New Roman" pitchFamily="18" charset="0"/>
                          <a:cs typeface="Arial" charset="0"/>
                        </a:rPr>
                        <a:t>$1,578,016.00</a:t>
                      </a:r>
                    </a:p>
                  </a:txBody>
                  <a:tcPr anchor="b"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400" b="0" i="0" u="none" strike="noStrike" cap="none" normalizeH="0" baseline="0" dirty="0" smtClean="0">
                          <a:ln>
                            <a:noFill/>
                          </a:ln>
                          <a:solidFill>
                            <a:schemeClr val="tx1"/>
                          </a:solidFill>
                          <a:effectLst/>
                          <a:latin typeface="Arial" charset="0"/>
                          <a:ea typeface="Times New Roman" pitchFamily="18" charset="0"/>
                          <a:cs typeface="Arial" charset="0"/>
                        </a:rPr>
                        <a:t>VIÁTICOS Y MENSAJERIA </a:t>
                      </a:r>
                      <a:r>
                        <a:rPr kumimoji="0" lang="es-MX" sz="1200" b="0" i="0" u="none" strike="noStrike" cap="none" normalizeH="0" baseline="0" dirty="0" smtClean="0">
                          <a:ln>
                            <a:noFill/>
                          </a:ln>
                          <a:solidFill>
                            <a:schemeClr val="tx1"/>
                          </a:solidFill>
                          <a:effectLst/>
                          <a:latin typeface="Arial" charset="0"/>
                          <a:ea typeface="Times New Roman" pitchFamily="18" charset="0"/>
                          <a:cs typeface="Arial" charset="0"/>
                        </a:rPr>
                        <a:t>(Por calibración y mantenimiento de equipos)</a:t>
                      </a:r>
                      <a:endParaRPr kumimoji="0" lang="es-MX" sz="14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s-MX" sz="1400" b="0" i="0" u="none" strike="noStrike" cap="none" normalizeH="0" baseline="0" smtClean="0">
                          <a:ln>
                            <a:noFill/>
                          </a:ln>
                          <a:solidFill>
                            <a:schemeClr val="tx1"/>
                          </a:solidFill>
                          <a:effectLst/>
                          <a:latin typeface="Arial" charset="0"/>
                          <a:ea typeface="Times New Roman" pitchFamily="18" charset="0"/>
                          <a:cs typeface="Arial" charset="0"/>
                        </a:rPr>
                        <a:t>$93,650.00</a:t>
                      </a:r>
                    </a:p>
                  </a:txBody>
                  <a:tcPr anchor="b"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400" b="0" i="0" u="none" strike="noStrike" cap="none" normalizeH="0" baseline="0" smtClean="0">
                          <a:ln>
                            <a:noFill/>
                          </a:ln>
                          <a:solidFill>
                            <a:schemeClr val="tx1"/>
                          </a:solidFill>
                          <a:effectLst/>
                          <a:latin typeface="Arial" charset="0"/>
                          <a:ea typeface="Times New Roman" pitchFamily="18" charset="0"/>
                          <a:cs typeface="Arial" charset="0"/>
                        </a:rPr>
                        <a:t>ACREDITACIÓN LABORATORIO DE RESIDUOS</a:t>
                      </a:r>
                    </a:p>
                  </a:txBody>
                  <a:tcPr anchor="b"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s-MX" sz="1400" b="0" i="0" u="none" strike="noStrike" cap="none" normalizeH="0" baseline="0" smtClean="0">
                          <a:ln>
                            <a:noFill/>
                          </a:ln>
                          <a:solidFill>
                            <a:schemeClr val="tx1"/>
                          </a:solidFill>
                          <a:effectLst/>
                          <a:latin typeface="Arial" charset="0"/>
                          <a:ea typeface="Times New Roman" pitchFamily="18" charset="0"/>
                          <a:cs typeface="Arial" charset="0"/>
                        </a:rPr>
                        <a:t>$55,000.00</a:t>
                      </a:r>
                    </a:p>
                  </a:txBody>
                  <a:tcPr anchor="b"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400" b="0" i="0" u="none" strike="noStrike" cap="none" normalizeH="0" baseline="0" smtClean="0">
                          <a:ln>
                            <a:noFill/>
                          </a:ln>
                          <a:solidFill>
                            <a:schemeClr val="tx1"/>
                          </a:solidFill>
                          <a:effectLst/>
                          <a:latin typeface="Arial" charset="0"/>
                          <a:ea typeface="Times New Roman" pitchFamily="18" charset="0"/>
                          <a:cs typeface="Arial" charset="0"/>
                        </a:rPr>
                        <a:t>ACREDITACIÓN LABORATORIO DE PRUEBAS MECÁNICAS</a:t>
                      </a:r>
                    </a:p>
                  </a:txBody>
                  <a:tcPr anchor="b"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s-MX" sz="1400" b="0" i="0" u="none" strike="noStrike" cap="none" normalizeH="0" baseline="0" smtClean="0">
                          <a:ln>
                            <a:noFill/>
                          </a:ln>
                          <a:solidFill>
                            <a:schemeClr val="tx1"/>
                          </a:solidFill>
                          <a:effectLst/>
                          <a:latin typeface="Arial" charset="0"/>
                          <a:ea typeface="Times New Roman" pitchFamily="18" charset="0"/>
                          <a:cs typeface="Arial" charset="0"/>
                        </a:rPr>
                        <a:t>$45,000.00</a:t>
                      </a:r>
                    </a:p>
                  </a:txBody>
                  <a:tcPr anchor="b"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400" b="0" i="0" u="none" strike="noStrike" cap="none" normalizeH="0" baseline="0" smtClean="0">
                          <a:ln>
                            <a:noFill/>
                          </a:ln>
                          <a:solidFill>
                            <a:schemeClr val="tx1"/>
                          </a:solidFill>
                          <a:effectLst/>
                          <a:latin typeface="Arial" charset="0"/>
                          <a:ea typeface="Times New Roman" pitchFamily="18" charset="0"/>
                          <a:cs typeface="Arial" charset="0"/>
                        </a:rPr>
                        <a:t>EQUIPOS DE CALIDAD</a:t>
                      </a:r>
                    </a:p>
                  </a:txBody>
                  <a:tcPr anchor="b"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s-MX" sz="1400" b="0" i="0" u="none" strike="noStrike" cap="none" normalizeH="0" baseline="0" smtClean="0">
                          <a:ln>
                            <a:noFill/>
                          </a:ln>
                          <a:solidFill>
                            <a:schemeClr val="tx1"/>
                          </a:solidFill>
                          <a:effectLst/>
                          <a:latin typeface="Arial" charset="0"/>
                          <a:ea typeface="Times New Roman" pitchFamily="18" charset="0"/>
                          <a:cs typeface="Arial" charset="0"/>
                        </a:rPr>
                        <a:t>$30,000.00</a:t>
                      </a:r>
                    </a:p>
                  </a:txBody>
                  <a:tcPr anchor="b"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400" b="0" i="0" u="none" strike="noStrike" cap="none" normalizeH="0" baseline="0" smtClean="0">
                          <a:ln>
                            <a:noFill/>
                          </a:ln>
                          <a:solidFill>
                            <a:schemeClr val="tx1"/>
                          </a:solidFill>
                          <a:effectLst/>
                          <a:latin typeface="Arial" charset="0"/>
                          <a:ea typeface="Times New Roman" pitchFamily="18" charset="0"/>
                          <a:cs typeface="Arial" charset="0"/>
                        </a:rPr>
                        <a:t>ACREDITACIÓN NADCAP (Capacitación y Asesoría)</a:t>
                      </a:r>
                    </a:p>
                  </a:txBody>
                  <a:tcPr anchor="b"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s-MX" sz="1400" b="0" i="0" u="none" strike="noStrike" cap="none" normalizeH="0" baseline="0" smtClean="0">
                          <a:ln>
                            <a:noFill/>
                          </a:ln>
                          <a:solidFill>
                            <a:schemeClr val="tx1"/>
                          </a:solidFill>
                          <a:effectLst/>
                          <a:latin typeface="Arial" charset="0"/>
                          <a:ea typeface="Times New Roman" pitchFamily="18" charset="0"/>
                          <a:cs typeface="Arial" charset="0"/>
                        </a:rPr>
                        <a:t>$350,000.00</a:t>
                      </a:r>
                    </a:p>
                  </a:txBody>
                  <a:tcPr anchor="b"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400" b="0" i="0" u="none" strike="noStrike" cap="none" normalizeH="0" baseline="0" smtClean="0">
                          <a:ln>
                            <a:noFill/>
                          </a:ln>
                          <a:solidFill>
                            <a:schemeClr val="tx1"/>
                          </a:solidFill>
                          <a:effectLst/>
                          <a:latin typeface="Arial" charset="0"/>
                          <a:ea typeface="Times New Roman" pitchFamily="18" charset="0"/>
                          <a:cs typeface="Arial" charset="0"/>
                        </a:rPr>
                        <a:t>PRUEBAS INTERLABORATORIO Y/O PRUEBAS DE APTITUD</a:t>
                      </a:r>
                    </a:p>
                  </a:txBody>
                  <a:tcPr anchor="b"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s-MX" sz="1400" b="0" i="0" u="none" strike="noStrike" cap="none" normalizeH="0" baseline="0" smtClean="0">
                          <a:ln>
                            <a:noFill/>
                          </a:ln>
                          <a:solidFill>
                            <a:schemeClr val="tx1"/>
                          </a:solidFill>
                          <a:effectLst/>
                          <a:latin typeface="Arial" charset="0"/>
                          <a:ea typeface="Times New Roman" pitchFamily="18" charset="0"/>
                          <a:cs typeface="Arial" charset="0"/>
                        </a:rPr>
                        <a:t>$70,000.00</a:t>
                      </a:r>
                    </a:p>
                  </a:txBody>
                  <a:tcPr anchor="b"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400" b="0" i="0" u="none" strike="noStrike" cap="none" normalizeH="0" baseline="0" smtClean="0">
                          <a:ln>
                            <a:noFill/>
                          </a:ln>
                          <a:solidFill>
                            <a:schemeClr val="tx1"/>
                          </a:solidFill>
                          <a:effectLst/>
                          <a:latin typeface="Arial" charset="0"/>
                          <a:ea typeface="Times New Roman" pitchFamily="18" charset="0"/>
                          <a:cs typeface="Arial" charset="0"/>
                        </a:rPr>
                        <a:t>MATERIAL DE REFERENCIA</a:t>
                      </a:r>
                    </a:p>
                  </a:txBody>
                  <a:tcPr anchor="b"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s-MX" sz="1400" b="0" i="0" u="none" strike="noStrike" cap="none" normalizeH="0" baseline="0" smtClean="0">
                          <a:ln>
                            <a:noFill/>
                          </a:ln>
                          <a:solidFill>
                            <a:schemeClr val="tx1"/>
                          </a:solidFill>
                          <a:effectLst/>
                          <a:latin typeface="Arial" charset="0"/>
                          <a:ea typeface="Times New Roman" pitchFamily="18" charset="0"/>
                          <a:cs typeface="Arial" charset="0"/>
                        </a:rPr>
                        <a:t>$48,630.00</a:t>
                      </a:r>
                    </a:p>
                  </a:txBody>
                  <a:tcPr anchor="b"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400" b="0" i="0" u="none" strike="noStrike" cap="none" normalizeH="0" baseline="0" smtClean="0">
                          <a:ln>
                            <a:noFill/>
                          </a:ln>
                          <a:solidFill>
                            <a:schemeClr val="tx1"/>
                          </a:solidFill>
                          <a:effectLst/>
                          <a:latin typeface="Arial" charset="0"/>
                          <a:ea typeface="Times New Roman" pitchFamily="18" charset="0"/>
                          <a:cs typeface="Arial" charset="0"/>
                        </a:rPr>
                        <a:t>MATERIAL BIBLIOGRÁFICO (normas) </a:t>
                      </a:r>
                    </a:p>
                  </a:txBody>
                  <a:tcPr anchor="b"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s-MX" sz="1400" b="0" i="0" u="none" strike="noStrike" cap="none" normalizeH="0" baseline="0" smtClean="0">
                          <a:ln>
                            <a:noFill/>
                          </a:ln>
                          <a:solidFill>
                            <a:schemeClr val="tx1"/>
                          </a:solidFill>
                          <a:effectLst/>
                          <a:latin typeface="Arial" charset="0"/>
                          <a:ea typeface="Times New Roman" pitchFamily="18" charset="0"/>
                          <a:cs typeface="Arial" charset="0"/>
                        </a:rPr>
                        <a:t>$5,000.00</a:t>
                      </a:r>
                    </a:p>
                  </a:txBody>
                  <a:tcPr anchor="b"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400" b="0" i="0" u="none" strike="noStrike" cap="none" normalizeH="0" baseline="0" smtClean="0">
                          <a:ln>
                            <a:noFill/>
                          </a:ln>
                          <a:solidFill>
                            <a:schemeClr val="tx1"/>
                          </a:solidFill>
                          <a:effectLst/>
                          <a:latin typeface="Arial" charset="0"/>
                          <a:ea typeface="Times New Roman" pitchFamily="18" charset="0"/>
                          <a:cs typeface="Arial" charset="0"/>
                        </a:rPr>
                        <a:t>CAPACITACIÓN TEMAS CALIDAD </a:t>
                      </a:r>
                    </a:p>
                  </a:txBody>
                  <a:tcPr anchor="b"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s-MX" sz="1400" b="0" i="0" u="none" strike="noStrike" cap="none" normalizeH="0" baseline="0" smtClean="0">
                          <a:ln>
                            <a:noFill/>
                          </a:ln>
                          <a:solidFill>
                            <a:schemeClr val="tx1"/>
                          </a:solidFill>
                          <a:effectLst/>
                          <a:latin typeface="Arial" charset="0"/>
                          <a:ea typeface="Times New Roman" pitchFamily="18" charset="0"/>
                          <a:cs typeface="Arial" charset="0"/>
                        </a:rPr>
                        <a:t>$100,000.00</a:t>
                      </a:r>
                    </a:p>
                  </a:txBody>
                  <a:tcPr anchor="b"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400" b="0" i="0" u="none" strike="noStrike" cap="none" normalizeH="0" baseline="0" smtClean="0">
                          <a:ln>
                            <a:noFill/>
                          </a:ln>
                          <a:solidFill>
                            <a:schemeClr val="tx1"/>
                          </a:solidFill>
                          <a:effectLst/>
                          <a:latin typeface="Arial" charset="0"/>
                          <a:ea typeface="Times New Roman" pitchFamily="18" charset="0"/>
                          <a:cs typeface="Arial" charset="0"/>
                        </a:rPr>
                        <a:t>ATENCIÓN A REUNIONES </a:t>
                      </a:r>
                    </a:p>
                  </a:txBody>
                  <a:tcPr anchor="b"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s-MX" sz="1400" b="0" i="0" u="none" strike="noStrike" cap="none" normalizeH="0" baseline="0" smtClean="0">
                          <a:ln>
                            <a:noFill/>
                          </a:ln>
                          <a:solidFill>
                            <a:schemeClr val="tx1"/>
                          </a:solidFill>
                          <a:effectLst/>
                          <a:latin typeface="Arial" charset="0"/>
                          <a:ea typeface="Times New Roman" pitchFamily="18" charset="0"/>
                          <a:cs typeface="Arial" charset="0"/>
                        </a:rPr>
                        <a:t>$30,000.00</a:t>
                      </a:r>
                    </a:p>
                  </a:txBody>
                  <a:tcPr anchor="b"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400" b="0" i="0" u="none" strike="noStrike" cap="none" normalizeH="0" baseline="0" smtClean="0">
                          <a:ln>
                            <a:noFill/>
                          </a:ln>
                          <a:solidFill>
                            <a:schemeClr val="tx1"/>
                          </a:solidFill>
                          <a:effectLst/>
                          <a:latin typeface="Arial" charset="0"/>
                          <a:ea typeface="Times New Roman" pitchFamily="18" charset="0"/>
                          <a:cs typeface="Arial" charset="0"/>
                        </a:rPr>
                        <a:t>EVALUACIÓNES ema (costo acreditación y honorarios)</a:t>
                      </a:r>
                    </a:p>
                  </a:txBody>
                  <a:tcPr anchor="b"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s-MX" sz="1400" b="0" i="0" u="none" strike="noStrike" cap="none" normalizeH="0" baseline="0" smtClean="0">
                          <a:ln>
                            <a:noFill/>
                          </a:ln>
                          <a:solidFill>
                            <a:schemeClr val="tx1"/>
                          </a:solidFill>
                          <a:effectLst/>
                          <a:latin typeface="Arial" charset="0"/>
                          <a:ea typeface="Times New Roman" pitchFamily="18" charset="0"/>
                          <a:cs typeface="Arial" charset="0"/>
                        </a:rPr>
                        <a:t>$75,000.00</a:t>
                      </a:r>
                    </a:p>
                  </a:txBody>
                  <a:tcPr anchor="b"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400" b="0" i="0" u="none" strike="noStrike" cap="none" normalizeH="0" baseline="0" smtClean="0">
                          <a:ln>
                            <a:noFill/>
                          </a:ln>
                          <a:solidFill>
                            <a:schemeClr val="tx1"/>
                          </a:solidFill>
                          <a:effectLst/>
                          <a:latin typeface="Arial" charset="0"/>
                          <a:ea typeface="Times New Roman" pitchFamily="18" charset="0"/>
                          <a:cs typeface="Arial" charset="0"/>
                        </a:rPr>
                        <a:t>VIÁTICOS ema  (transportación aérea, alimentos y hospedaje)</a:t>
                      </a:r>
                    </a:p>
                  </a:txBody>
                  <a:tcPr anchor="b"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s-MX" sz="1400" b="0" i="0" u="none" strike="noStrike" cap="none" normalizeH="0" baseline="0" smtClean="0">
                          <a:ln>
                            <a:noFill/>
                          </a:ln>
                          <a:solidFill>
                            <a:schemeClr val="tx1"/>
                          </a:solidFill>
                          <a:effectLst/>
                          <a:latin typeface="Arial" charset="0"/>
                          <a:ea typeface="Times New Roman" pitchFamily="18" charset="0"/>
                          <a:cs typeface="Arial" charset="0"/>
                        </a:rPr>
                        <a:t>$75,000.00</a:t>
                      </a:r>
                    </a:p>
                  </a:txBody>
                  <a:tcPr anchor="b"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400" b="0" i="0" u="none" strike="noStrike" cap="none" normalizeH="0" baseline="0" dirty="0" smtClean="0">
                          <a:ln>
                            <a:noFill/>
                          </a:ln>
                          <a:solidFill>
                            <a:schemeClr val="tx1"/>
                          </a:solidFill>
                          <a:effectLst/>
                          <a:latin typeface="Arial" charset="0"/>
                          <a:ea typeface="Times New Roman" pitchFamily="18" charset="0"/>
                          <a:cs typeface="Arial" charset="0"/>
                        </a:rPr>
                        <a:t>AUDITORÍA aqa (costo certificación y honorarios)</a:t>
                      </a:r>
                    </a:p>
                  </a:txBody>
                  <a:tcPr anchor="b"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s-MX" sz="1400" b="0" i="0" u="none" strike="noStrike" cap="none" normalizeH="0" baseline="0" smtClean="0">
                          <a:ln>
                            <a:noFill/>
                          </a:ln>
                          <a:solidFill>
                            <a:schemeClr val="tx1"/>
                          </a:solidFill>
                          <a:effectLst/>
                          <a:latin typeface="Arial" charset="0"/>
                          <a:ea typeface="Times New Roman" pitchFamily="18" charset="0"/>
                          <a:cs typeface="Arial" charset="0"/>
                        </a:rPr>
                        <a:t>$35,000.00</a:t>
                      </a:r>
                    </a:p>
                  </a:txBody>
                  <a:tcPr anchor="b"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400" b="0" i="0" u="none" strike="noStrike" cap="none" normalizeH="0" baseline="0" dirty="0" smtClean="0">
                          <a:ln>
                            <a:noFill/>
                          </a:ln>
                          <a:solidFill>
                            <a:schemeClr val="tx1"/>
                          </a:solidFill>
                          <a:effectLst/>
                          <a:latin typeface="Arial" charset="0"/>
                          <a:ea typeface="Times New Roman" pitchFamily="18" charset="0"/>
                          <a:cs typeface="Arial" charset="0"/>
                        </a:rPr>
                        <a:t>VIÁTICOS aqa (transportación aérea, alimentos y hospedaje)</a:t>
                      </a:r>
                    </a:p>
                  </a:txBody>
                  <a:tcPr anchor="b"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s-MX" sz="1400" b="0" i="0" u="none" strike="noStrike" cap="none" normalizeH="0" baseline="0" smtClean="0">
                          <a:ln>
                            <a:noFill/>
                          </a:ln>
                          <a:solidFill>
                            <a:schemeClr val="tx1"/>
                          </a:solidFill>
                          <a:effectLst/>
                          <a:latin typeface="Arial" charset="0"/>
                          <a:ea typeface="Times New Roman" pitchFamily="18" charset="0"/>
                          <a:cs typeface="Arial" charset="0"/>
                        </a:rPr>
                        <a:t>$12,000.00</a:t>
                      </a:r>
                    </a:p>
                  </a:txBody>
                  <a:tcPr anchor="b"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r h="17145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400" b="1" i="0" u="none" strike="noStrike" cap="none" normalizeH="0" baseline="0" dirty="0" smtClean="0">
                          <a:ln>
                            <a:noFill/>
                          </a:ln>
                          <a:solidFill>
                            <a:schemeClr val="tx1"/>
                          </a:solidFill>
                          <a:effectLst/>
                          <a:latin typeface="Arial" charset="0"/>
                          <a:ea typeface="Times New Roman" pitchFamily="18" charset="0"/>
                          <a:cs typeface="Arial" charset="0"/>
                        </a:rPr>
                        <a:t>TOTALES</a:t>
                      </a:r>
                      <a:endParaRPr kumimoji="0" lang="es-MX" sz="14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s-MX" sz="1400" b="0" i="0" u="none" strike="noStrike" cap="none" normalizeH="0" baseline="0" smtClean="0">
                          <a:ln>
                            <a:noFill/>
                          </a:ln>
                          <a:solidFill>
                            <a:schemeClr val="tx1"/>
                          </a:solidFill>
                          <a:effectLst/>
                          <a:latin typeface="Arial" charset="0"/>
                          <a:ea typeface="Times New Roman" pitchFamily="18" charset="0"/>
                          <a:cs typeface="Arial" charset="0"/>
                        </a:rPr>
                        <a:t>$2,602,296.00</a:t>
                      </a:r>
                    </a:p>
                  </a:txBody>
                  <a:tcPr anchor="b"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4"/>
          <p:cNvSpPr>
            <a:spLocks noChangeArrowheads="1"/>
          </p:cNvSpPr>
          <p:nvPr/>
        </p:nvSpPr>
        <p:spPr bwMode="auto">
          <a:xfrm>
            <a:off x="971550" y="115888"/>
            <a:ext cx="79216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s-ES" sz="1600" b="1" u="none">
                <a:solidFill>
                  <a:schemeClr val="hlink"/>
                </a:solidFill>
              </a:rPr>
              <a:t>7. Ingresos por Laboratorio </a:t>
            </a:r>
          </a:p>
          <a:p>
            <a:pPr algn="r"/>
            <a:r>
              <a:rPr lang="es-ES" sz="1600" b="1" u="none">
                <a:solidFill>
                  <a:schemeClr val="hlink"/>
                </a:solidFill>
              </a:rPr>
              <a:t>2010</a:t>
            </a:r>
          </a:p>
        </p:txBody>
      </p:sp>
      <p:graphicFrame>
        <p:nvGraphicFramePr>
          <p:cNvPr id="3" name="3 Gráfico"/>
          <p:cNvGraphicFramePr/>
          <p:nvPr/>
        </p:nvGraphicFramePr>
        <p:xfrm>
          <a:off x="-135471" y="790491"/>
          <a:ext cx="9528279" cy="605866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971550" y="115888"/>
            <a:ext cx="79216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s-ES" sz="1600" b="1" u="none">
                <a:solidFill>
                  <a:schemeClr val="hlink"/>
                </a:solidFill>
              </a:rPr>
              <a:t>7. Ingresos por Laboratorio </a:t>
            </a:r>
            <a:br>
              <a:rPr lang="es-ES" sz="1600" b="1" u="none">
                <a:solidFill>
                  <a:schemeClr val="hlink"/>
                </a:solidFill>
              </a:rPr>
            </a:br>
            <a:r>
              <a:rPr lang="es-ES" sz="1600" b="1" u="none">
                <a:solidFill>
                  <a:schemeClr val="hlink"/>
                </a:solidFill>
              </a:rPr>
              <a:t>1er Semestre 2011</a:t>
            </a:r>
          </a:p>
        </p:txBody>
      </p:sp>
      <p:graphicFrame>
        <p:nvGraphicFramePr>
          <p:cNvPr id="2" name="1 Gráfico"/>
          <p:cNvGraphicFramePr/>
          <p:nvPr/>
        </p:nvGraphicFramePr>
        <p:xfrm>
          <a:off x="-121717" y="1485323"/>
          <a:ext cx="9257080" cy="536516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971550" y="115888"/>
            <a:ext cx="79216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s-ES" sz="1600" b="1" u="none">
                <a:solidFill>
                  <a:schemeClr val="hlink"/>
                </a:solidFill>
              </a:rPr>
              <a:t>8. Ensayos de Aptitud, Pruebas Interlaboratorio,</a:t>
            </a:r>
          </a:p>
          <a:p>
            <a:pPr algn="r"/>
            <a:r>
              <a:rPr lang="es-MX" sz="1600" b="1" u="none">
                <a:solidFill>
                  <a:schemeClr val="hlink"/>
                </a:solidFill>
              </a:rPr>
              <a:t>Aseguramiento de la Calidad de los resultados</a:t>
            </a:r>
            <a:endParaRPr lang="es-ES" sz="1600" b="1" u="none">
              <a:solidFill>
                <a:schemeClr val="hlink"/>
              </a:solidFill>
            </a:endParaRPr>
          </a:p>
        </p:txBody>
      </p:sp>
      <p:graphicFrame>
        <p:nvGraphicFramePr>
          <p:cNvPr id="21854" name="Group 350"/>
          <p:cNvGraphicFramePr>
            <a:graphicFrameLocks noGrp="1"/>
          </p:cNvGraphicFramePr>
          <p:nvPr/>
        </p:nvGraphicFramePr>
        <p:xfrm>
          <a:off x="611188" y="908050"/>
          <a:ext cx="7921625" cy="4410712"/>
        </p:xfrm>
        <a:graphic>
          <a:graphicData uri="http://schemas.openxmlformats.org/drawingml/2006/table">
            <a:tbl>
              <a:tblPr/>
              <a:tblGrid>
                <a:gridCol w="1584325"/>
                <a:gridCol w="1584325"/>
                <a:gridCol w="1584325"/>
                <a:gridCol w="1584325"/>
                <a:gridCol w="1584325"/>
              </a:tblGrid>
              <a:tr h="4397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smtClean="0">
                          <a:ln>
                            <a:noFill/>
                          </a:ln>
                          <a:solidFill>
                            <a:schemeClr val="bg1"/>
                          </a:solidFill>
                          <a:effectLst/>
                          <a:latin typeface="Arial" charset="0"/>
                        </a:rPr>
                        <a:t>Laboratorio</a:t>
                      </a:r>
                      <a:endParaRPr kumimoji="0" lang="es-ES" sz="1200" b="1" i="0" u="none" strike="noStrike" cap="none" normalizeH="0" baseline="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smtClean="0">
                          <a:ln>
                            <a:noFill/>
                          </a:ln>
                          <a:solidFill>
                            <a:schemeClr val="bg1"/>
                          </a:solidFill>
                          <a:effectLst/>
                          <a:latin typeface="Arial" charset="0"/>
                        </a:rPr>
                        <a:t>Prueba</a:t>
                      </a:r>
                      <a:endParaRPr kumimoji="0" lang="es-ES" sz="1200" b="1" i="0" u="none" strike="noStrike" cap="none" normalizeH="0" baseline="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smtClean="0">
                          <a:ln>
                            <a:noFill/>
                          </a:ln>
                          <a:solidFill>
                            <a:schemeClr val="bg1"/>
                          </a:solidFill>
                          <a:effectLst/>
                          <a:latin typeface="Arial" charset="0"/>
                        </a:rPr>
                        <a:t>Participante</a:t>
                      </a:r>
                      <a:endParaRPr kumimoji="0" lang="es-ES" sz="1200" b="1" i="0" u="none" strike="noStrike" cap="none" normalizeH="0" baseline="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smtClean="0">
                          <a:ln>
                            <a:noFill/>
                          </a:ln>
                          <a:solidFill>
                            <a:schemeClr val="bg1"/>
                          </a:solidFill>
                          <a:effectLst/>
                          <a:latin typeface="Arial" charset="0"/>
                        </a:rPr>
                        <a:t>Normas</a:t>
                      </a:r>
                      <a:endParaRPr kumimoji="0" lang="es-ES" sz="1200" b="1" i="0" u="none" strike="noStrike" cap="none" normalizeH="0" baseline="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smtClean="0">
                          <a:ln>
                            <a:noFill/>
                          </a:ln>
                          <a:solidFill>
                            <a:schemeClr val="bg1"/>
                          </a:solidFill>
                          <a:effectLst/>
                          <a:latin typeface="Arial" charset="0"/>
                        </a:rPr>
                        <a:t>Resultados Obtenidos</a:t>
                      </a:r>
                      <a:endParaRPr kumimoji="0" lang="es-ES" sz="1200" b="1" i="0" u="none" strike="noStrike" cap="none" normalizeH="0" baseline="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r>
              <a:tr h="439738">
                <a:tc rowSpan="5">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smtClean="0">
                          <a:ln>
                            <a:noFill/>
                          </a:ln>
                          <a:solidFill>
                            <a:schemeClr val="tx1"/>
                          </a:solidFill>
                          <a:effectLst/>
                          <a:latin typeface="Arial" charset="0"/>
                        </a:rPr>
                        <a:t>Análisis Químicos</a:t>
                      </a:r>
                      <a:endParaRPr kumimoji="0" lang="es-ES" sz="12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rPr>
                        <a:t>Muestras duplicadas</a:t>
                      </a: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rowSpan="5">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smtClean="0">
                          <a:ln>
                            <a:noFill/>
                          </a:ln>
                          <a:solidFill>
                            <a:schemeClr val="tx1"/>
                          </a:solidFill>
                          <a:effectLst/>
                          <a:latin typeface="Arial" charset="0"/>
                        </a:rPr>
                        <a:t>Silvia Miranda</a:t>
                      </a:r>
                      <a:br>
                        <a:rPr kumimoji="0" lang="es-MX" sz="1200" b="0" i="0" u="none" strike="noStrike" cap="none" normalizeH="0" baseline="0" smtClean="0">
                          <a:ln>
                            <a:noFill/>
                          </a:ln>
                          <a:solidFill>
                            <a:schemeClr val="tx1"/>
                          </a:solidFill>
                          <a:effectLst/>
                          <a:latin typeface="Arial" charset="0"/>
                        </a:rPr>
                      </a:br>
                      <a:r>
                        <a:rPr kumimoji="0" lang="es-MX" sz="1200" b="0" i="0" u="none" strike="noStrike" cap="none" normalizeH="0" baseline="0" smtClean="0">
                          <a:ln>
                            <a:noFill/>
                          </a:ln>
                          <a:solidFill>
                            <a:schemeClr val="tx1"/>
                          </a:solidFill>
                          <a:effectLst/>
                          <a:latin typeface="Arial" charset="0"/>
                        </a:rPr>
                        <a:t>Alma Rubio</a:t>
                      </a:r>
                      <a:br>
                        <a:rPr kumimoji="0" lang="es-MX" sz="1200" b="0" i="0" u="none" strike="noStrike" cap="none" normalizeH="0" baseline="0" smtClean="0">
                          <a:ln>
                            <a:noFill/>
                          </a:ln>
                          <a:solidFill>
                            <a:schemeClr val="tx1"/>
                          </a:solidFill>
                          <a:effectLst/>
                          <a:latin typeface="Arial" charset="0"/>
                        </a:rPr>
                      </a:br>
                      <a:r>
                        <a:rPr kumimoji="0" lang="es-MX" sz="1200" b="0" i="0" u="none" strike="noStrike" cap="none" normalizeH="0" baseline="0" smtClean="0">
                          <a:ln>
                            <a:noFill/>
                          </a:ln>
                          <a:solidFill>
                            <a:schemeClr val="tx1"/>
                          </a:solidFill>
                          <a:effectLst/>
                          <a:latin typeface="Arial" charset="0"/>
                        </a:rPr>
                        <a:t>Myriam Moreno</a:t>
                      </a:r>
                      <a:endParaRPr kumimoji="0" lang="es-ES" sz="12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rowSpan="5">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smtClean="0">
                          <a:ln>
                            <a:noFill/>
                          </a:ln>
                          <a:solidFill>
                            <a:schemeClr val="tx1"/>
                          </a:solidFill>
                          <a:effectLst/>
                          <a:latin typeface="Arial" charset="0"/>
                        </a:rPr>
                        <a:t>NA</a:t>
                      </a:r>
                      <a:endParaRPr kumimoji="0" lang="es-ES" sz="12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rowSpan="5">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smtClean="0">
                          <a:ln>
                            <a:noFill/>
                          </a:ln>
                          <a:solidFill>
                            <a:schemeClr val="tx1"/>
                          </a:solidFill>
                          <a:effectLst/>
                          <a:latin typeface="Arial" charset="0"/>
                        </a:rPr>
                        <a:t>SATISFACTORIO</a:t>
                      </a:r>
                      <a:endParaRPr kumimoji="0" lang="es-ES" sz="12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r h="439738">
                <a:tc vMerge="1">
                  <a:txBody>
                    <a:bodyPr/>
                    <a:lstStyle/>
                    <a:p>
                      <a:endParaRPr lang="es-MX"/>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rPr>
                        <a:t>Utilización de MRC</a:t>
                      </a: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vMerge="1">
                  <a:txBody>
                    <a:bodyPr/>
                    <a:lstStyle/>
                    <a:p>
                      <a:endParaRPr lang="es-MX"/>
                    </a:p>
                  </a:txBody>
                  <a:tcPr/>
                </a:tc>
                <a:tc vMerge="1">
                  <a:txBody>
                    <a:bodyPr/>
                    <a:lstStyle/>
                    <a:p>
                      <a:endParaRPr lang="es-MX"/>
                    </a:p>
                  </a:txBody>
                  <a:tcPr/>
                </a:tc>
                <a:tc vMerge="1">
                  <a:txBody>
                    <a:bodyPr/>
                    <a:lstStyle/>
                    <a:p>
                      <a:endParaRPr lang="es-MX"/>
                    </a:p>
                  </a:txBody>
                  <a:tcPr/>
                </a:tc>
              </a:tr>
              <a:tr h="439738">
                <a:tc vMerge="1">
                  <a:txBody>
                    <a:bodyPr/>
                    <a:lstStyle/>
                    <a:p>
                      <a:endParaRPr lang="es-MX"/>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rPr>
                        <a:t>Muestras retenidas</a:t>
                      </a: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vMerge="1">
                  <a:txBody>
                    <a:bodyPr/>
                    <a:lstStyle/>
                    <a:p>
                      <a:endParaRPr lang="es-MX"/>
                    </a:p>
                  </a:txBody>
                  <a:tcPr/>
                </a:tc>
                <a:tc vMerge="1">
                  <a:txBody>
                    <a:bodyPr/>
                    <a:lstStyle/>
                    <a:p>
                      <a:endParaRPr lang="es-MX"/>
                    </a:p>
                  </a:txBody>
                  <a:tcPr/>
                </a:tc>
                <a:tc vMerge="1">
                  <a:txBody>
                    <a:bodyPr/>
                    <a:lstStyle/>
                    <a:p>
                      <a:endParaRPr lang="es-MX"/>
                    </a:p>
                  </a:txBody>
                  <a:tcPr/>
                </a:tc>
              </a:tr>
              <a:tr h="439738">
                <a:tc vMerge="1">
                  <a:txBody>
                    <a:bodyPr/>
                    <a:lstStyle/>
                    <a:p>
                      <a:endParaRPr lang="es-MX"/>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rPr>
                        <a:t>Utilización de muestras de referencia.</a:t>
                      </a: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vMerge="1">
                  <a:txBody>
                    <a:bodyPr/>
                    <a:lstStyle/>
                    <a:p>
                      <a:endParaRPr lang="es-MX"/>
                    </a:p>
                  </a:txBody>
                  <a:tcPr/>
                </a:tc>
                <a:tc vMerge="1">
                  <a:txBody>
                    <a:bodyPr/>
                    <a:lstStyle/>
                    <a:p>
                      <a:endParaRPr lang="es-MX"/>
                    </a:p>
                  </a:txBody>
                  <a:tcPr/>
                </a:tc>
                <a:tc vMerge="1">
                  <a:txBody>
                    <a:bodyPr/>
                    <a:lstStyle/>
                    <a:p>
                      <a:endParaRPr lang="es-MX"/>
                    </a:p>
                  </a:txBody>
                  <a:tcPr/>
                </a:tc>
              </a:tr>
              <a:tr h="439738">
                <a:tc vMerge="1">
                  <a:txBody>
                    <a:bodyPr/>
                    <a:lstStyle/>
                    <a:p>
                      <a:endParaRPr lang="es-MX"/>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rPr>
                        <a:t>Pruebas r y R</a:t>
                      </a: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vMerge="1">
                  <a:txBody>
                    <a:bodyPr/>
                    <a:lstStyle/>
                    <a:p>
                      <a:endParaRPr lang="es-MX"/>
                    </a:p>
                  </a:txBody>
                  <a:tcPr/>
                </a:tc>
                <a:tc vMerge="1">
                  <a:txBody>
                    <a:bodyPr/>
                    <a:lstStyle/>
                    <a:p>
                      <a:endParaRPr lang="es-MX"/>
                    </a:p>
                  </a:txBody>
                  <a:tcPr/>
                </a:tc>
                <a:tc vMerge="1">
                  <a:txBody>
                    <a:bodyPr/>
                    <a:lstStyle/>
                    <a:p>
                      <a:endParaRPr lang="es-MX"/>
                    </a:p>
                  </a:txBody>
                  <a:tcPr/>
                </a:tc>
              </a:tr>
              <a:tr h="45561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smtClean="0">
                          <a:ln>
                            <a:noFill/>
                          </a:ln>
                          <a:solidFill>
                            <a:schemeClr val="tx1"/>
                          </a:solidFill>
                          <a:effectLst/>
                          <a:latin typeface="Arial" charset="0"/>
                        </a:rPr>
                        <a:t>Calidad del Aire</a:t>
                      </a:r>
                      <a:endParaRPr kumimoji="0" lang="es-ES" sz="12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smtClean="0">
                          <a:ln>
                            <a:noFill/>
                          </a:ln>
                          <a:solidFill>
                            <a:schemeClr val="tx1"/>
                          </a:solidFill>
                          <a:effectLst/>
                          <a:latin typeface="Arial" charset="0"/>
                        </a:rPr>
                        <a:t>Ruido laboral</a:t>
                      </a:r>
                      <a:endParaRPr kumimoji="0" lang="es-ES" sz="12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smtClean="0">
                          <a:ln>
                            <a:noFill/>
                          </a:ln>
                          <a:solidFill>
                            <a:schemeClr val="tx1"/>
                          </a:solidFill>
                          <a:effectLst/>
                          <a:latin typeface="Arial" charset="0"/>
                        </a:rPr>
                        <a:t>Jorge Carrillo</a:t>
                      </a:r>
                      <a:endParaRPr kumimoji="0" lang="es-ES" sz="12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smtClean="0">
                          <a:ln>
                            <a:noFill/>
                          </a:ln>
                          <a:solidFill>
                            <a:schemeClr val="tx1"/>
                          </a:solidFill>
                          <a:effectLst/>
                          <a:latin typeface="Arial" charset="0"/>
                        </a:rPr>
                        <a:t>NOM-011-STPS-2001</a:t>
                      </a:r>
                      <a:endParaRPr kumimoji="0" lang="es-ES" sz="12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smtClean="0">
                          <a:ln>
                            <a:noFill/>
                          </a:ln>
                          <a:solidFill>
                            <a:schemeClr val="tx1"/>
                          </a:solidFill>
                          <a:effectLst/>
                          <a:latin typeface="Arial" charset="0"/>
                        </a:rPr>
                        <a:t>SATISFACTORIO</a:t>
                      </a:r>
                      <a:endParaRPr kumimoji="0" lang="es-ES" sz="12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r h="4397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rPr>
                        <a:t>Metrología Temperatura</a:t>
                      </a: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rPr>
                        <a:t>Calibración de Termómetros Industriales</a:t>
                      </a: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rPr>
                        <a:t>Jorge Ortiz</a:t>
                      </a: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rPr>
                        <a:t>N/A</a:t>
                      </a: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rPr>
                        <a:t>SATISFACTORIO</a:t>
                      </a: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r h="4397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smtClean="0">
                          <a:ln>
                            <a:noFill/>
                          </a:ln>
                          <a:solidFill>
                            <a:schemeClr val="tx1"/>
                          </a:solidFill>
                          <a:effectLst/>
                          <a:latin typeface="Arial" charset="0"/>
                        </a:rPr>
                        <a:t>Metrología Masa</a:t>
                      </a:r>
                      <a:endParaRPr kumimoji="0" lang="es-ES" sz="12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smtClean="0">
                          <a:ln>
                            <a:noFill/>
                          </a:ln>
                          <a:solidFill>
                            <a:schemeClr val="tx1"/>
                          </a:solidFill>
                          <a:effectLst/>
                          <a:latin typeface="Arial" charset="0"/>
                        </a:rPr>
                        <a:t>Calibración de Pesa Patrón de 10 kg</a:t>
                      </a:r>
                      <a:endParaRPr kumimoji="0" lang="es-ES" sz="12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smtClean="0">
                          <a:ln>
                            <a:noFill/>
                          </a:ln>
                          <a:solidFill>
                            <a:schemeClr val="tx1"/>
                          </a:solidFill>
                          <a:effectLst/>
                          <a:latin typeface="Arial" charset="0"/>
                        </a:rPr>
                        <a:t>Mónica Rodríguez</a:t>
                      </a:r>
                      <a:endParaRPr kumimoji="0" lang="es-ES" sz="12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smtClean="0">
                          <a:ln>
                            <a:noFill/>
                          </a:ln>
                          <a:solidFill>
                            <a:schemeClr val="tx1"/>
                          </a:solidFill>
                          <a:effectLst/>
                          <a:latin typeface="Arial" charset="0"/>
                        </a:rPr>
                        <a:t>NOM-038-SCFI-2000</a:t>
                      </a:r>
                      <a:endParaRPr kumimoji="0" lang="es-ES" sz="12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smtClean="0">
                          <a:ln>
                            <a:noFill/>
                          </a:ln>
                          <a:solidFill>
                            <a:schemeClr val="tx1"/>
                          </a:solidFill>
                          <a:effectLst/>
                          <a:latin typeface="Arial" charset="0"/>
                        </a:rPr>
                        <a:t>SATISFACTORIO</a:t>
                      </a:r>
                      <a:endParaRPr kumimoji="0" lang="es-ES" sz="12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4859338" y="111125"/>
            <a:ext cx="3960812"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s-MX" sz="1600" b="1" u="none" dirty="0">
                <a:solidFill>
                  <a:schemeClr val="hlink"/>
                </a:solidFill>
              </a:rPr>
              <a:t>1ª Reunión Ordinaria de Revisiones</a:t>
            </a:r>
          </a:p>
          <a:p>
            <a:pPr algn="r"/>
            <a:r>
              <a:rPr lang="es-MX" sz="1600" b="1" u="none" dirty="0">
                <a:solidFill>
                  <a:schemeClr val="hlink"/>
                </a:solidFill>
              </a:rPr>
              <a:t> por la Dirección 2011</a:t>
            </a:r>
            <a:endParaRPr lang="es-ES" sz="1600" b="1" dirty="0">
              <a:solidFill>
                <a:schemeClr val="hlink"/>
              </a:solidFill>
            </a:endParaRPr>
          </a:p>
        </p:txBody>
      </p:sp>
      <p:sp>
        <p:nvSpPr>
          <p:cNvPr id="2051" name="Rectangle 3"/>
          <p:cNvSpPr>
            <a:spLocks noChangeArrowheads="1"/>
          </p:cNvSpPr>
          <p:nvPr/>
        </p:nvSpPr>
        <p:spPr bwMode="auto">
          <a:xfrm>
            <a:off x="684213" y="836613"/>
            <a:ext cx="7921625" cy="45858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sz="2000" b="1" u="none" dirty="0">
                <a:solidFill>
                  <a:schemeClr val="hlink"/>
                </a:solidFill>
              </a:rPr>
              <a:t>AGENDA</a:t>
            </a:r>
          </a:p>
          <a:p>
            <a:pPr marL="457200" indent="-457200" algn="ctr">
              <a:buFont typeface="+mj-lt"/>
              <a:buAutoNum type="arabicPeriod"/>
            </a:pPr>
            <a:endParaRPr lang="es-ES" sz="2000" b="1" u="none" dirty="0">
              <a:solidFill>
                <a:schemeClr val="hlink"/>
              </a:solidFill>
            </a:endParaRPr>
          </a:p>
          <a:p>
            <a:pPr marL="342900" indent="-342900">
              <a:buFont typeface="+mj-lt"/>
              <a:buAutoNum type="arabicPeriod"/>
            </a:pPr>
            <a:r>
              <a:rPr lang="es-ES" b="1" u="none" dirty="0" smtClean="0">
                <a:solidFill>
                  <a:schemeClr val="accent2"/>
                </a:solidFill>
              </a:rPr>
              <a:t>Seguimiento </a:t>
            </a:r>
            <a:r>
              <a:rPr lang="es-ES" b="1" u="none" dirty="0">
                <a:solidFill>
                  <a:schemeClr val="accent2"/>
                </a:solidFill>
              </a:rPr>
              <a:t>de acuerdos.</a:t>
            </a:r>
          </a:p>
          <a:p>
            <a:pPr marL="342900" indent="-342900">
              <a:buFont typeface="+mj-lt"/>
              <a:buAutoNum type="arabicPeriod"/>
            </a:pPr>
            <a:r>
              <a:rPr lang="es-ES" b="1" u="none" dirty="0" smtClean="0">
                <a:solidFill>
                  <a:schemeClr val="accent2"/>
                </a:solidFill>
              </a:rPr>
              <a:t>Revisión </a:t>
            </a:r>
            <a:r>
              <a:rPr lang="es-ES" b="1" u="none" dirty="0">
                <a:solidFill>
                  <a:schemeClr val="accent2"/>
                </a:solidFill>
              </a:rPr>
              <a:t>y validación de la política, objetivos de calidad y </a:t>
            </a:r>
            <a:r>
              <a:rPr lang="es-ES" b="1" u="none" dirty="0" smtClean="0">
                <a:solidFill>
                  <a:schemeClr val="accent2"/>
                </a:solidFill>
              </a:rPr>
              <a:t>objetivos generales</a:t>
            </a:r>
            <a:r>
              <a:rPr lang="es-ES" b="1" u="none" dirty="0">
                <a:solidFill>
                  <a:schemeClr val="accent2"/>
                </a:solidFill>
              </a:rPr>
              <a:t>.</a:t>
            </a:r>
          </a:p>
          <a:p>
            <a:pPr marL="342900" indent="-342900">
              <a:buFont typeface="+mj-lt"/>
              <a:buAutoNum type="arabicPeriod"/>
            </a:pPr>
            <a:r>
              <a:rPr lang="es-ES" b="1" u="none" dirty="0" smtClean="0">
                <a:solidFill>
                  <a:schemeClr val="accent2"/>
                </a:solidFill>
              </a:rPr>
              <a:t>Resultados </a:t>
            </a:r>
            <a:r>
              <a:rPr lang="es-ES" b="1" u="none" dirty="0">
                <a:solidFill>
                  <a:schemeClr val="accent2"/>
                </a:solidFill>
              </a:rPr>
              <a:t>de auditorías </a:t>
            </a:r>
          </a:p>
          <a:p>
            <a:pPr marL="342900" indent="-342900">
              <a:buFont typeface="+mj-lt"/>
              <a:buAutoNum type="arabicPeriod"/>
            </a:pPr>
            <a:r>
              <a:rPr lang="es-ES" b="1" u="none" dirty="0" smtClean="0">
                <a:solidFill>
                  <a:schemeClr val="accent2"/>
                </a:solidFill>
              </a:rPr>
              <a:t>Estado </a:t>
            </a:r>
            <a:r>
              <a:rPr lang="es-ES" b="1" u="none" dirty="0">
                <a:solidFill>
                  <a:schemeClr val="accent2"/>
                </a:solidFill>
              </a:rPr>
              <a:t>de las acciones correctivas, preventivas y de mejora.</a:t>
            </a:r>
          </a:p>
          <a:p>
            <a:pPr marL="342900" indent="-342900">
              <a:buFont typeface="+mj-lt"/>
              <a:buAutoNum type="arabicPeriod"/>
            </a:pPr>
            <a:r>
              <a:rPr lang="es-ES" b="1" u="none" dirty="0" smtClean="0">
                <a:solidFill>
                  <a:schemeClr val="accent2"/>
                </a:solidFill>
              </a:rPr>
              <a:t>Resultados </a:t>
            </a:r>
            <a:r>
              <a:rPr lang="es-ES" b="1" u="none" dirty="0">
                <a:solidFill>
                  <a:schemeClr val="accent2"/>
                </a:solidFill>
              </a:rPr>
              <a:t>de los indicadores de desempeño</a:t>
            </a:r>
          </a:p>
          <a:p>
            <a:pPr marL="342900" indent="-342900">
              <a:buFont typeface="+mj-lt"/>
              <a:buAutoNum type="arabicPeriod"/>
            </a:pPr>
            <a:r>
              <a:rPr lang="es-MX" b="1" u="none" dirty="0" smtClean="0">
                <a:solidFill>
                  <a:schemeClr val="accent2"/>
                </a:solidFill>
              </a:rPr>
              <a:t>Revisión </a:t>
            </a:r>
            <a:r>
              <a:rPr lang="es-MX" b="1" u="none" dirty="0">
                <a:solidFill>
                  <a:schemeClr val="accent2"/>
                </a:solidFill>
              </a:rPr>
              <a:t>y aprobación, en su caso, del Plan de Calidad.</a:t>
            </a:r>
            <a:endParaRPr lang="es-ES" b="1" u="none" dirty="0">
              <a:solidFill>
                <a:schemeClr val="accent2"/>
              </a:solidFill>
            </a:endParaRPr>
          </a:p>
          <a:p>
            <a:pPr marL="342900" indent="-342900">
              <a:buFont typeface="+mj-lt"/>
              <a:buAutoNum type="arabicPeriod"/>
            </a:pPr>
            <a:r>
              <a:rPr lang="es-ES" b="1" u="none" dirty="0" smtClean="0">
                <a:solidFill>
                  <a:schemeClr val="accent2"/>
                </a:solidFill>
              </a:rPr>
              <a:t>Ingresos </a:t>
            </a:r>
            <a:r>
              <a:rPr lang="es-ES" b="1" u="none" dirty="0">
                <a:solidFill>
                  <a:schemeClr val="accent2"/>
                </a:solidFill>
              </a:rPr>
              <a:t>por laboratorio dentro del alcance del SGC.</a:t>
            </a:r>
          </a:p>
          <a:p>
            <a:pPr marL="342900" indent="-342900">
              <a:buFont typeface="+mj-lt"/>
              <a:buAutoNum type="arabicPeriod"/>
            </a:pPr>
            <a:r>
              <a:rPr lang="es-ES" b="1" u="none" dirty="0" smtClean="0">
                <a:solidFill>
                  <a:schemeClr val="accent2"/>
                </a:solidFill>
              </a:rPr>
              <a:t>Ensayos </a:t>
            </a:r>
            <a:r>
              <a:rPr lang="es-ES" b="1" u="none" dirty="0">
                <a:solidFill>
                  <a:schemeClr val="accent2"/>
                </a:solidFill>
              </a:rPr>
              <a:t>de Aptitud, Pruebas </a:t>
            </a:r>
            <a:r>
              <a:rPr lang="es-ES" b="1" u="none" dirty="0" smtClean="0">
                <a:solidFill>
                  <a:schemeClr val="accent2"/>
                </a:solidFill>
              </a:rPr>
              <a:t>Inter-laboratorio</a:t>
            </a:r>
            <a:r>
              <a:rPr lang="es-ES" b="1" u="none" dirty="0">
                <a:solidFill>
                  <a:schemeClr val="accent2"/>
                </a:solidFill>
              </a:rPr>
              <a:t>, </a:t>
            </a:r>
            <a:r>
              <a:rPr lang="es-MX" b="1" u="none" dirty="0">
                <a:solidFill>
                  <a:schemeClr val="accent2"/>
                </a:solidFill>
              </a:rPr>
              <a:t>Aseguramiento de la Calidad de los resultados</a:t>
            </a:r>
            <a:r>
              <a:rPr lang="es-ES" b="1" u="none" dirty="0">
                <a:solidFill>
                  <a:schemeClr val="accent2"/>
                </a:solidFill>
              </a:rPr>
              <a:t>.</a:t>
            </a:r>
          </a:p>
          <a:p>
            <a:pPr marL="342900" indent="-342900">
              <a:buFont typeface="+mj-lt"/>
              <a:buAutoNum type="arabicPeriod"/>
            </a:pPr>
            <a:r>
              <a:rPr lang="es-ES" b="1" u="none" dirty="0" smtClean="0">
                <a:solidFill>
                  <a:schemeClr val="accent2"/>
                </a:solidFill>
              </a:rPr>
              <a:t>Cambios </a:t>
            </a:r>
            <a:r>
              <a:rPr lang="es-ES" b="1" u="none" dirty="0">
                <a:solidFill>
                  <a:schemeClr val="accent2"/>
                </a:solidFill>
              </a:rPr>
              <a:t>en el volumen y tipo de trabajo.</a:t>
            </a:r>
          </a:p>
          <a:p>
            <a:pPr marL="342900" indent="-342900">
              <a:buFont typeface="+mj-lt"/>
              <a:buAutoNum type="arabicPeriod"/>
            </a:pPr>
            <a:r>
              <a:rPr lang="es-ES" b="1" u="none" dirty="0" smtClean="0">
                <a:solidFill>
                  <a:schemeClr val="accent2"/>
                </a:solidFill>
              </a:rPr>
              <a:t>Evaluación </a:t>
            </a:r>
            <a:r>
              <a:rPr lang="es-ES" b="1" u="none" dirty="0">
                <a:solidFill>
                  <a:schemeClr val="accent2"/>
                </a:solidFill>
              </a:rPr>
              <a:t>de la satisfacción del </a:t>
            </a:r>
            <a:r>
              <a:rPr lang="es-ES" b="1" u="none" dirty="0" smtClean="0">
                <a:solidFill>
                  <a:schemeClr val="accent2"/>
                </a:solidFill>
              </a:rPr>
              <a:t>cliente y quejas.</a:t>
            </a:r>
            <a:endParaRPr lang="es-ES" b="1" u="none" dirty="0">
              <a:solidFill>
                <a:schemeClr val="accent2"/>
              </a:solidFill>
            </a:endParaRPr>
          </a:p>
          <a:p>
            <a:pPr marL="342900" indent="-342900">
              <a:buFont typeface="+mj-lt"/>
              <a:buAutoNum type="arabicPeriod"/>
            </a:pPr>
            <a:r>
              <a:rPr lang="es-ES" b="1" u="none" dirty="0" smtClean="0">
                <a:solidFill>
                  <a:schemeClr val="accent2"/>
                </a:solidFill>
              </a:rPr>
              <a:t>Recomendaciones </a:t>
            </a:r>
            <a:r>
              <a:rPr lang="es-ES" b="1" u="none" dirty="0">
                <a:solidFill>
                  <a:schemeClr val="accent2"/>
                </a:solidFill>
              </a:rPr>
              <a:t>de mejora.</a:t>
            </a:r>
          </a:p>
          <a:p>
            <a:pPr marL="342900" indent="-342900">
              <a:buFont typeface="+mj-lt"/>
              <a:buAutoNum type="arabicPeriod"/>
            </a:pPr>
            <a:r>
              <a:rPr lang="es-ES" b="1" u="none" dirty="0" smtClean="0">
                <a:solidFill>
                  <a:schemeClr val="accent2"/>
                </a:solidFill>
              </a:rPr>
              <a:t>Asuntos </a:t>
            </a:r>
            <a:r>
              <a:rPr lang="es-ES" b="1" u="none" dirty="0">
                <a:solidFill>
                  <a:schemeClr val="accent2"/>
                </a:solidFill>
              </a:rPr>
              <a:t>Generales.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971550" y="115888"/>
            <a:ext cx="79216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s-ES" sz="1600" b="1" u="none">
                <a:solidFill>
                  <a:schemeClr val="hlink"/>
                </a:solidFill>
              </a:rPr>
              <a:t>9. Cambios en el Volumen y </a:t>
            </a:r>
            <a:br>
              <a:rPr lang="es-ES" sz="1600" b="1" u="none">
                <a:solidFill>
                  <a:schemeClr val="hlink"/>
                </a:solidFill>
              </a:rPr>
            </a:br>
            <a:r>
              <a:rPr lang="es-ES" sz="1600" b="1" u="none">
                <a:solidFill>
                  <a:schemeClr val="hlink"/>
                </a:solidFill>
              </a:rPr>
              <a:t>Tipo de Trabajo</a:t>
            </a:r>
          </a:p>
        </p:txBody>
      </p:sp>
      <p:graphicFrame>
        <p:nvGraphicFramePr>
          <p:cNvPr id="23684" name="Group 132"/>
          <p:cNvGraphicFramePr>
            <a:graphicFrameLocks noGrp="1"/>
          </p:cNvGraphicFramePr>
          <p:nvPr>
            <p:extLst>
              <p:ext uri="{D42A27DB-BD31-4B8C-83A1-F6EECF244321}">
                <p14:modId xmlns:p14="http://schemas.microsoft.com/office/powerpoint/2010/main" val="3705086081"/>
              </p:ext>
            </p:extLst>
          </p:nvPr>
        </p:nvGraphicFramePr>
        <p:xfrm>
          <a:off x="246888" y="914400"/>
          <a:ext cx="8646287" cy="3954762"/>
        </p:xfrm>
        <a:graphic>
          <a:graphicData uri="http://schemas.openxmlformats.org/drawingml/2006/table">
            <a:tbl>
              <a:tblPr/>
              <a:tblGrid>
                <a:gridCol w="2308888"/>
                <a:gridCol w="2878884"/>
                <a:gridCol w="3458515"/>
              </a:tblGrid>
              <a:tr h="42993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Laboratorio</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2010</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smtClean="0">
                          <a:ln>
                            <a:noFill/>
                          </a:ln>
                          <a:solidFill>
                            <a:schemeClr val="bg1"/>
                          </a:solidFill>
                          <a:effectLst/>
                          <a:latin typeface="Arial" charset="0"/>
                        </a:rPr>
                        <a:t>2011</a:t>
                      </a:r>
                      <a:endParaRPr kumimoji="0" lang="es-ES" sz="1200" b="1" i="0" u="none" strike="noStrike" cap="none" normalizeH="0" baseline="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r>
              <a:tr h="42993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smtClean="0">
                          <a:ln>
                            <a:noFill/>
                          </a:ln>
                          <a:solidFill>
                            <a:schemeClr val="tx1"/>
                          </a:solidFill>
                          <a:effectLst/>
                          <a:latin typeface="Arial" charset="0"/>
                        </a:rPr>
                        <a:t>Análisis Químicos</a:t>
                      </a:r>
                      <a:endParaRPr kumimoji="0" lang="es-ES"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2</a:t>
                      </a:r>
                      <a:endParaRPr kumimoji="0" lang="es-MX"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2</a:t>
                      </a:r>
                      <a:endParaRPr kumimoji="0" lang="es-MX"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r h="42993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smtClean="0">
                          <a:ln>
                            <a:noFill/>
                          </a:ln>
                          <a:solidFill>
                            <a:schemeClr val="tx1"/>
                          </a:solidFill>
                          <a:effectLst/>
                          <a:latin typeface="Arial" charset="0"/>
                        </a:rPr>
                        <a:t>Calidad del Aire</a:t>
                      </a:r>
                      <a:endParaRPr kumimoji="0" lang="es-ES"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9</a:t>
                      </a:r>
                      <a:endParaRPr kumimoji="0" lang="es-MX"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9</a:t>
                      </a:r>
                      <a:endParaRPr kumimoji="0" lang="es-MX"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r h="44700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s-ES" sz="1200" b="0" i="0" u="none" strike="noStrike" cap="none" normalizeH="0" baseline="0" dirty="0" smtClean="0">
                          <a:ln>
                            <a:noFill/>
                          </a:ln>
                          <a:solidFill>
                            <a:schemeClr val="tx1"/>
                          </a:solidFill>
                          <a:effectLst/>
                          <a:latin typeface="Arial" charset="0"/>
                        </a:rPr>
                        <a:t>Metrología área Dimensional</a:t>
                      </a:r>
                    </a:p>
                  </a:txBody>
                  <a:tcP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5</a:t>
                      </a:r>
                      <a:endParaRPr kumimoji="0" lang="es-MX"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5 (hasta 2011-03-28)</a:t>
                      </a:r>
                      <a:endParaRPr kumimoji="0" lang="es-MX"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r h="44700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rPr>
                        <a:t>Metrología área Eléctrica</a:t>
                      </a:r>
                    </a:p>
                  </a:txBody>
                  <a:tcP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17</a:t>
                      </a:r>
                      <a:endParaRPr kumimoji="0" lang="es-MX"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17 (hasta 2011-12-11)</a:t>
                      </a:r>
                      <a:endParaRPr kumimoji="0" lang="es-MX"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r h="44700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rPr>
                        <a:t>Metrología área Humedad</a:t>
                      </a:r>
                    </a:p>
                  </a:txBody>
                  <a:tcP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1</a:t>
                      </a:r>
                      <a:endParaRPr kumimoji="0" lang="es-MX"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1 (hasta 2011-06-27)</a:t>
                      </a:r>
                      <a:endParaRPr kumimoji="0" lang="es-MX"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r h="44700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rPr>
                        <a:t>Metrología área Temperatura</a:t>
                      </a:r>
                    </a:p>
                  </a:txBody>
                  <a:tcP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4</a:t>
                      </a:r>
                      <a:endParaRPr kumimoji="0" lang="es-MX"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4 (hasta 2011-06-27)</a:t>
                      </a:r>
                      <a:endParaRPr kumimoji="0" lang="es-MX"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r h="44700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s-ES" sz="1200" b="0" i="0" u="none" strike="noStrike" cap="none" normalizeH="0" baseline="0" smtClean="0">
                          <a:ln>
                            <a:noFill/>
                          </a:ln>
                          <a:solidFill>
                            <a:schemeClr val="tx1"/>
                          </a:solidFill>
                          <a:effectLst/>
                          <a:latin typeface="Arial" charset="0"/>
                        </a:rPr>
                        <a:t>Metrología área Volumen</a:t>
                      </a:r>
                    </a:p>
                  </a:txBody>
                  <a:tcP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6</a:t>
                      </a:r>
                      <a:endParaRPr kumimoji="0" lang="es-MX"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6 (hasta 2011-06-27)</a:t>
                      </a:r>
                      <a:endParaRPr kumimoji="0" lang="es-MX"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r h="42993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smtClean="0">
                          <a:ln>
                            <a:noFill/>
                          </a:ln>
                          <a:solidFill>
                            <a:schemeClr val="bg1"/>
                          </a:solidFill>
                          <a:effectLst/>
                          <a:latin typeface="Arial" charset="0"/>
                        </a:rPr>
                        <a:t>TOTAL</a:t>
                      </a:r>
                      <a:endParaRPr kumimoji="0" lang="es-ES" sz="1200" b="1" i="0" u="none" strike="noStrike" cap="none" normalizeH="0" baseline="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s-MX" sz="1200" b="1" i="0" u="none" strike="noStrike" cap="none" normalizeH="0" baseline="0" smtClean="0">
                        <a:ln>
                          <a:noFill/>
                        </a:ln>
                        <a:solidFill>
                          <a:schemeClr val="bg1"/>
                        </a:solidFill>
                        <a:effectLst/>
                        <a:latin typeface="Arial" charset="0"/>
                      </a:endParaRPr>
                    </a:p>
                  </a:txBody>
                  <a:tcP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s-MX" sz="1200" b="1" i="0" u="none" strike="noStrike" cap="none" normalizeH="0" baseline="0" dirty="0" smtClean="0">
                        <a:ln>
                          <a:noFill/>
                        </a:ln>
                        <a:solidFill>
                          <a:schemeClr val="bg1"/>
                        </a:solidFill>
                        <a:effectLst/>
                        <a:latin typeface="Arial" charset="0"/>
                      </a:endParaRPr>
                    </a:p>
                  </a:txBody>
                  <a:tcP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r>
            </a:tbl>
          </a:graphicData>
        </a:graphic>
      </p:graphicFrame>
      <p:sp>
        <p:nvSpPr>
          <p:cNvPr id="23660" name="Rectangle 108"/>
          <p:cNvSpPr>
            <a:spLocks noChangeArrowheads="1"/>
          </p:cNvSpPr>
          <p:nvPr/>
        </p:nvSpPr>
        <p:spPr bwMode="auto">
          <a:xfrm>
            <a:off x="251520" y="476672"/>
            <a:ext cx="4476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MX" b="1" u="none">
                <a:solidFill>
                  <a:schemeClr val="accent2"/>
                </a:solidFill>
              </a:rPr>
              <a:t>Métodos y Procedimientos Acreditados</a:t>
            </a:r>
            <a:endParaRPr lang="es-ES" b="1" u="none">
              <a:solidFill>
                <a:schemeClr val="accent2"/>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971550" y="115888"/>
            <a:ext cx="79216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s-ES" sz="1600" b="1" u="none">
                <a:solidFill>
                  <a:schemeClr val="hlink"/>
                </a:solidFill>
              </a:rPr>
              <a:t>9. Cambio en el Volumen y </a:t>
            </a:r>
            <a:br>
              <a:rPr lang="es-ES" sz="1600" b="1" u="none">
                <a:solidFill>
                  <a:schemeClr val="hlink"/>
                </a:solidFill>
              </a:rPr>
            </a:br>
            <a:r>
              <a:rPr lang="es-ES" sz="1600" b="1" u="none">
                <a:solidFill>
                  <a:schemeClr val="hlink"/>
                </a:solidFill>
              </a:rPr>
              <a:t>Tipo de Trabajo</a:t>
            </a:r>
          </a:p>
        </p:txBody>
      </p:sp>
      <p:sp>
        <p:nvSpPr>
          <p:cNvPr id="24621" name="Rectangle 45"/>
          <p:cNvSpPr>
            <a:spLocks noChangeArrowheads="1"/>
          </p:cNvSpPr>
          <p:nvPr/>
        </p:nvSpPr>
        <p:spPr bwMode="auto">
          <a:xfrm>
            <a:off x="611188" y="908050"/>
            <a:ext cx="63145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MX" b="1" u="none" dirty="0">
                <a:solidFill>
                  <a:schemeClr val="accent2"/>
                </a:solidFill>
              </a:rPr>
              <a:t>Métodos y Procedimientos </a:t>
            </a:r>
            <a:r>
              <a:rPr lang="es-MX" b="1" u="none" dirty="0" smtClean="0">
                <a:solidFill>
                  <a:schemeClr val="accent2"/>
                </a:solidFill>
              </a:rPr>
              <a:t>que tendrán modificaciones.</a:t>
            </a:r>
            <a:endParaRPr lang="es-ES" b="1" u="none" dirty="0">
              <a:solidFill>
                <a:schemeClr val="accent2"/>
              </a:solidFill>
            </a:endParaRPr>
          </a:p>
        </p:txBody>
      </p:sp>
      <p:graphicFrame>
        <p:nvGraphicFramePr>
          <p:cNvPr id="24655" name="Group 79"/>
          <p:cNvGraphicFramePr>
            <a:graphicFrameLocks noGrp="1"/>
          </p:cNvGraphicFramePr>
          <p:nvPr>
            <p:extLst>
              <p:ext uri="{D42A27DB-BD31-4B8C-83A1-F6EECF244321}">
                <p14:modId xmlns:p14="http://schemas.microsoft.com/office/powerpoint/2010/main" val="2835371577"/>
              </p:ext>
            </p:extLst>
          </p:nvPr>
        </p:nvGraphicFramePr>
        <p:xfrm>
          <a:off x="611188" y="1397000"/>
          <a:ext cx="7921625" cy="2292478"/>
        </p:xfrm>
        <a:graphic>
          <a:graphicData uri="http://schemas.openxmlformats.org/drawingml/2006/table">
            <a:tbl>
              <a:tblPr/>
              <a:tblGrid>
                <a:gridCol w="3960812"/>
                <a:gridCol w="3960813"/>
              </a:tblGrid>
              <a:tr h="42386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Laboratorio</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smtClean="0">
                          <a:ln>
                            <a:noFill/>
                          </a:ln>
                          <a:solidFill>
                            <a:schemeClr val="bg1"/>
                          </a:solidFill>
                          <a:effectLst/>
                          <a:latin typeface="Arial" charset="0"/>
                        </a:rPr>
                        <a:t>2011</a:t>
                      </a:r>
                      <a:endParaRPr kumimoji="0" lang="es-ES" sz="1200" b="1" i="0" u="none" strike="noStrike" cap="none" normalizeH="0" baseline="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r>
              <a:tr h="4238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0" i="0" u="none" strike="noStrike" cap="none" normalizeH="0" baseline="0" dirty="0" err="1" smtClean="0">
                          <a:ln>
                            <a:noFill/>
                          </a:ln>
                          <a:solidFill>
                            <a:schemeClr val="tx1"/>
                          </a:solidFill>
                          <a:effectLst/>
                          <a:latin typeface="Arial" charset="0"/>
                        </a:rPr>
                        <a:t>Todos</a:t>
                      </a:r>
                      <a:r>
                        <a:rPr kumimoji="0" lang="en-US" sz="1200" b="0" i="0" u="none" strike="noStrike" cap="none" normalizeH="0" baseline="0" dirty="0" smtClean="0">
                          <a:ln>
                            <a:noFill/>
                          </a:ln>
                          <a:solidFill>
                            <a:schemeClr val="tx1"/>
                          </a:solidFill>
                          <a:effectLst/>
                          <a:latin typeface="Arial" charset="0"/>
                        </a:rPr>
                        <a:t> los </a:t>
                      </a:r>
                      <a:r>
                        <a:rPr kumimoji="0" lang="en-US" sz="1200" b="0" i="0" u="none" strike="noStrike" cap="none" normalizeH="0" baseline="0" dirty="0" err="1" smtClean="0">
                          <a:ln>
                            <a:noFill/>
                          </a:ln>
                          <a:solidFill>
                            <a:schemeClr val="tx1"/>
                          </a:solidFill>
                          <a:effectLst/>
                          <a:latin typeface="Arial" charset="0"/>
                        </a:rPr>
                        <a:t>métodos</a:t>
                      </a:r>
                      <a:r>
                        <a:rPr kumimoji="0" lang="en-US" sz="1200" b="0" i="0" u="none" strike="noStrike" cap="none" normalizeH="0" baseline="0" dirty="0" smtClean="0">
                          <a:ln>
                            <a:noFill/>
                          </a:ln>
                          <a:solidFill>
                            <a:schemeClr val="tx1"/>
                          </a:solidFill>
                          <a:effectLst/>
                          <a:latin typeface="Arial" charset="0"/>
                        </a:rPr>
                        <a:t> </a:t>
                      </a:r>
                      <a:r>
                        <a:rPr kumimoji="0" lang="en-US" sz="1200" b="0" i="0" u="none" strike="noStrike" cap="none" normalizeH="0" baseline="0" dirty="0" err="1" smtClean="0">
                          <a:ln>
                            <a:noFill/>
                          </a:ln>
                          <a:solidFill>
                            <a:schemeClr val="tx1"/>
                          </a:solidFill>
                          <a:effectLst/>
                          <a:latin typeface="Arial" charset="0"/>
                        </a:rPr>
                        <a:t>actualmente</a:t>
                      </a:r>
                      <a:r>
                        <a:rPr kumimoji="0" lang="en-US" sz="1200" b="0" i="0" u="none" strike="noStrike" cap="none" normalizeH="0" baseline="0" dirty="0" smtClean="0">
                          <a:ln>
                            <a:noFill/>
                          </a:ln>
                          <a:solidFill>
                            <a:schemeClr val="tx1"/>
                          </a:solidFill>
                          <a:effectLst/>
                          <a:latin typeface="Arial" charset="0"/>
                        </a:rPr>
                        <a:t> </a:t>
                      </a:r>
                      <a:r>
                        <a:rPr kumimoji="0" lang="en-US" sz="1200" b="0" i="0" u="none" strike="noStrike" cap="none" normalizeH="0" baseline="0" dirty="0" err="1" smtClean="0">
                          <a:ln>
                            <a:noFill/>
                          </a:ln>
                          <a:solidFill>
                            <a:schemeClr val="tx1"/>
                          </a:solidFill>
                          <a:effectLst/>
                          <a:latin typeface="Arial" charset="0"/>
                        </a:rPr>
                        <a:t>acreditados</a:t>
                      </a:r>
                      <a:r>
                        <a:rPr kumimoji="0" lang="en-US" sz="1200" b="0" i="0" u="none" strike="noStrike" cap="none" normalizeH="0" baseline="0" dirty="0" smtClean="0">
                          <a:ln>
                            <a:noFill/>
                          </a:ln>
                          <a:solidFill>
                            <a:schemeClr val="tx1"/>
                          </a:solidFill>
                          <a:effectLst/>
                          <a:latin typeface="Arial" charset="0"/>
                        </a:rPr>
                        <a:t> con la </a:t>
                      </a:r>
                      <a:r>
                        <a:rPr kumimoji="0" lang="en-US" sz="1200" b="0" i="0" u="none" strike="noStrike" cap="none" normalizeH="0" baseline="0" dirty="0" err="1" smtClean="0">
                          <a:ln>
                            <a:noFill/>
                          </a:ln>
                          <a:solidFill>
                            <a:schemeClr val="tx1"/>
                          </a:solidFill>
                          <a:effectLst/>
                          <a:latin typeface="Arial" charset="0"/>
                        </a:rPr>
                        <a:t>Entidad</a:t>
                      </a:r>
                      <a:r>
                        <a:rPr kumimoji="0" lang="en-US" sz="1200" b="0" i="0" u="none" strike="noStrike" cap="none" normalizeH="0" baseline="0" dirty="0" smtClean="0">
                          <a:ln>
                            <a:noFill/>
                          </a:ln>
                          <a:solidFill>
                            <a:schemeClr val="tx1"/>
                          </a:solidFill>
                          <a:effectLst/>
                          <a:latin typeface="Arial" charset="0"/>
                        </a:rPr>
                        <a:t> Mexicana de </a:t>
                      </a:r>
                      <a:r>
                        <a:rPr kumimoji="0" lang="en-US" sz="1200" b="0" i="0" u="none" strike="noStrike" cap="none" normalizeH="0" baseline="0" dirty="0" err="1" smtClean="0">
                          <a:ln>
                            <a:noFill/>
                          </a:ln>
                          <a:solidFill>
                            <a:schemeClr val="tx1"/>
                          </a:solidFill>
                          <a:effectLst/>
                          <a:latin typeface="Arial" charset="0"/>
                        </a:rPr>
                        <a:t>Acreditación</a:t>
                      </a:r>
                      <a:r>
                        <a:rPr kumimoji="0" lang="en-US" sz="1200" b="0" i="0" u="none" strike="noStrike" cap="none" normalizeH="0" baseline="0" dirty="0" smtClean="0">
                          <a:ln>
                            <a:noFill/>
                          </a:ln>
                          <a:solidFill>
                            <a:schemeClr val="tx1"/>
                          </a:solidFill>
                          <a:effectLst/>
                          <a:latin typeface="Arial" charset="0"/>
                        </a:rPr>
                        <a:t>, A. C., </a:t>
                      </a:r>
                      <a:r>
                        <a:rPr kumimoji="0" lang="en-US" sz="1200" b="0" i="0" u="none" strike="noStrike" cap="none" normalizeH="0" baseline="0" dirty="0" err="1" smtClean="0">
                          <a:ln>
                            <a:noFill/>
                          </a:ln>
                          <a:solidFill>
                            <a:schemeClr val="tx1"/>
                          </a:solidFill>
                          <a:effectLst/>
                          <a:latin typeface="Arial" charset="0"/>
                        </a:rPr>
                        <a:t>migrarán</a:t>
                      </a:r>
                      <a:r>
                        <a:rPr kumimoji="0" lang="en-US" sz="1200" b="0" i="0" u="none" strike="noStrike" cap="none" normalizeH="0" baseline="0" dirty="0" smtClean="0">
                          <a:ln>
                            <a:noFill/>
                          </a:ln>
                          <a:solidFill>
                            <a:schemeClr val="tx1"/>
                          </a:solidFill>
                          <a:effectLst/>
                          <a:latin typeface="Arial" charset="0"/>
                        </a:rPr>
                        <a:t> a </a:t>
                      </a:r>
                      <a:r>
                        <a:rPr kumimoji="0" lang="en-US" sz="1200" b="0" i="0" u="none" strike="noStrike" cap="none" normalizeH="0" baseline="0" dirty="0" err="1" smtClean="0">
                          <a:ln>
                            <a:noFill/>
                          </a:ln>
                          <a:solidFill>
                            <a:schemeClr val="tx1"/>
                          </a:solidFill>
                          <a:effectLst/>
                          <a:latin typeface="Arial" charset="0"/>
                        </a:rPr>
                        <a:t>ser</a:t>
                      </a:r>
                      <a:r>
                        <a:rPr kumimoji="0" lang="en-US" sz="1200" b="0" i="0" u="none" strike="noStrike" cap="none" normalizeH="0" baseline="0" dirty="0" smtClean="0">
                          <a:ln>
                            <a:noFill/>
                          </a:ln>
                          <a:solidFill>
                            <a:schemeClr val="tx1"/>
                          </a:solidFill>
                          <a:effectLst/>
                          <a:latin typeface="Arial" charset="0"/>
                        </a:rPr>
                        <a:t> </a:t>
                      </a:r>
                      <a:r>
                        <a:rPr kumimoji="0" lang="en-US" sz="1200" b="0" i="0" u="none" strike="noStrike" cap="none" normalizeH="0" baseline="0" dirty="0" err="1" smtClean="0">
                          <a:ln>
                            <a:noFill/>
                          </a:ln>
                          <a:solidFill>
                            <a:schemeClr val="tx1"/>
                          </a:solidFill>
                          <a:effectLst/>
                          <a:latin typeface="Arial" charset="0"/>
                        </a:rPr>
                        <a:t>acreditados</a:t>
                      </a:r>
                      <a:r>
                        <a:rPr kumimoji="0" lang="en-US" sz="1200" b="0" i="0" u="none" strike="noStrike" cap="none" normalizeH="0" baseline="0" dirty="0" smtClean="0">
                          <a:ln>
                            <a:noFill/>
                          </a:ln>
                          <a:solidFill>
                            <a:schemeClr val="tx1"/>
                          </a:solidFill>
                          <a:effectLst/>
                          <a:latin typeface="Arial" charset="0"/>
                        </a:rPr>
                        <a:t> </a:t>
                      </a:r>
                      <a:r>
                        <a:rPr kumimoji="0" lang="en-US" sz="1200" b="0" i="0" u="none" strike="noStrike" cap="none" normalizeH="0" baseline="0" dirty="0" err="1" smtClean="0">
                          <a:ln>
                            <a:noFill/>
                          </a:ln>
                          <a:solidFill>
                            <a:schemeClr val="tx1"/>
                          </a:solidFill>
                          <a:effectLst/>
                          <a:latin typeface="Arial" charset="0"/>
                        </a:rPr>
                        <a:t>por</a:t>
                      </a:r>
                      <a:r>
                        <a:rPr kumimoji="0" lang="en-US" sz="1200" b="0" i="0" u="none" strike="noStrike" cap="none" normalizeH="0" baseline="0" dirty="0" smtClean="0">
                          <a:ln>
                            <a:noFill/>
                          </a:ln>
                          <a:solidFill>
                            <a:schemeClr val="tx1"/>
                          </a:solidFill>
                          <a:effectLst/>
                          <a:latin typeface="Arial" charset="0"/>
                        </a:rPr>
                        <a:t> </a:t>
                      </a:r>
                      <a:r>
                        <a:rPr kumimoji="0" lang="en-US" sz="1200" b="0" i="0" u="none" strike="noStrike" cap="none" normalizeH="0" baseline="0" dirty="0" err="1" smtClean="0">
                          <a:ln>
                            <a:noFill/>
                          </a:ln>
                          <a:solidFill>
                            <a:schemeClr val="tx1"/>
                          </a:solidFill>
                          <a:effectLst/>
                          <a:latin typeface="Arial" charset="0"/>
                        </a:rPr>
                        <a:t>Entidades</a:t>
                      </a:r>
                      <a:r>
                        <a:rPr kumimoji="0" lang="en-US" sz="1200" b="0" i="0" u="none" strike="noStrike" cap="none" normalizeH="0" baseline="0" dirty="0" smtClean="0">
                          <a:ln>
                            <a:noFill/>
                          </a:ln>
                          <a:solidFill>
                            <a:schemeClr val="tx1"/>
                          </a:solidFill>
                          <a:effectLst/>
                          <a:latin typeface="Arial" charset="0"/>
                        </a:rPr>
                        <a:t> de </a:t>
                      </a:r>
                      <a:r>
                        <a:rPr kumimoji="0" lang="en-US" sz="1200" b="0" i="0" u="none" strike="noStrike" cap="none" normalizeH="0" baseline="0" dirty="0" err="1" smtClean="0">
                          <a:ln>
                            <a:noFill/>
                          </a:ln>
                          <a:solidFill>
                            <a:schemeClr val="tx1"/>
                          </a:solidFill>
                          <a:effectLst/>
                          <a:latin typeface="Arial" charset="0"/>
                        </a:rPr>
                        <a:t>Estados</a:t>
                      </a:r>
                      <a:r>
                        <a:rPr kumimoji="0" lang="en-US" sz="1200" b="0" i="0" u="none" strike="noStrike" cap="none" normalizeH="0" baseline="0" dirty="0" smtClean="0">
                          <a:ln>
                            <a:noFill/>
                          </a:ln>
                          <a:solidFill>
                            <a:schemeClr val="tx1"/>
                          </a:solidFill>
                          <a:effectLst/>
                          <a:latin typeface="Arial" charset="0"/>
                        </a:rPr>
                        <a:t> </a:t>
                      </a:r>
                      <a:r>
                        <a:rPr kumimoji="0" lang="en-US" sz="1200" b="0" i="0" u="none" strike="noStrike" cap="none" normalizeH="0" baseline="0" dirty="0" err="1" smtClean="0">
                          <a:ln>
                            <a:noFill/>
                          </a:ln>
                          <a:solidFill>
                            <a:schemeClr val="tx1"/>
                          </a:solidFill>
                          <a:effectLst/>
                          <a:latin typeface="Arial" charset="0"/>
                        </a:rPr>
                        <a:t>Unidos</a:t>
                      </a:r>
                      <a:r>
                        <a:rPr kumimoji="0" lang="en-US" sz="1200" b="0" i="0" u="none" strike="noStrike" cap="none" normalizeH="0" baseline="0" dirty="0" smtClean="0">
                          <a:ln>
                            <a:noFill/>
                          </a:ln>
                          <a:solidFill>
                            <a:schemeClr val="tx1"/>
                          </a:solidFill>
                          <a:effectLst/>
                          <a:latin typeface="Arial" charset="0"/>
                        </a:rPr>
                        <a:t> (ACLASS, para </a:t>
                      </a:r>
                      <a:r>
                        <a:rPr kumimoji="0" lang="en-US" sz="1200" b="0" i="0" u="none" strike="noStrike" cap="none" normalizeH="0" baseline="0" dirty="0" err="1" smtClean="0">
                          <a:ln>
                            <a:noFill/>
                          </a:ln>
                          <a:solidFill>
                            <a:schemeClr val="tx1"/>
                          </a:solidFill>
                          <a:effectLst/>
                          <a:latin typeface="Arial" charset="0"/>
                        </a:rPr>
                        <a:t>ser</a:t>
                      </a:r>
                      <a:r>
                        <a:rPr kumimoji="0" lang="en-US" sz="1200" b="0" i="0" u="none" strike="noStrike" cap="none" normalizeH="0" baseline="0" dirty="0" smtClean="0">
                          <a:ln>
                            <a:noFill/>
                          </a:ln>
                          <a:solidFill>
                            <a:schemeClr val="tx1"/>
                          </a:solidFill>
                          <a:effectLst/>
                          <a:latin typeface="Arial" charset="0"/>
                        </a:rPr>
                        <a:t> </a:t>
                      </a:r>
                      <a:r>
                        <a:rPr kumimoji="0" lang="en-US" sz="1200" b="0" i="0" u="none" strike="noStrike" cap="none" normalizeH="0" baseline="0" dirty="0" err="1" smtClean="0">
                          <a:ln>
                            <a:noFill/>
                          </a:ln>
                          <a:solidFill>
                            <a:schemeClr val="tx1"/>
                          </a:solidFill>
                          <a:effectLst/>
                          <a:latin typeface="Arial" charset="0"/>
                        </a:rPr>
                        <a:t>específico</a:t>
                      </a:r>
                      <a:r>
                        <a:rPr kumimoji="0" lang="en-US" sz="1200" b="0" i="0" u="none" strike="noStrike" cap="none" normalizeH="0" baseline="0" dirty="0" smtClean="0">
                          <a:ln>
                            <a:noFill/>
                          </a:ln>
                          <a:solidFill>
                            <a:schemeClr val="tx1"/>
                          </a:solidFill>
                          <a:effectLst/>
                          <a:latin typeface="Arial" charset="0"/>
                        </a:rPr>
                        <a:t>).</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0" i="0" u="none" strike="noStrike" cap="none" normalizeH="0" baseline="0" dirty="0" err="1" smtClean="0">
                          <a:ln>
                            <a:noFill/>
                          </a:ln>
                          <a:solidFill>
                            <a:schemeClr val="tx1"/>
                          </a:solidFill>
                          <a:effectLst/>
                          <a:latin typeface="Arial" charset="0"/>
                        </a:rPr>
                        <a:t>Adicionalmente</a:t>
                      </a:r>
                      <a:r>
                        <a:rPr kumimoji="0" lang="en-US" sz="1200" b="0" i="0" u="none" strike="noStrike" cap="none" normalizeH="0" baseline="0" dirty="0" smtClean="0">
                          <a:ln>
                            <a:noFill/>
                          </a:ln>
                          <a:solidFill>
                            <a:schemeClr val="tx1"/>
                          </a:solidFill>
                          <a:effectLst/>
                          <a:latin typeface="Arial" charset="0"/>
                        </a:rPr>
                        <a:t>, se ha incluído el area de </a:t>
                      </a:r>
                      <a:r>
                        <a:rPr kumimoji="0" lang="en-US" sz="1200" b="0" i="0" u="none" strike="noStrike" cap="none" normalizeH="0" baseline="0" dirty="0" err="1" smtClean="0">
                          <a:ln>
                            <a:noFill/>
                          </a:ln>
                          <a:solidFill>
                            <a:schemeClr val="tx1"/>
                          </a:solidFill>
                          <a:effectLst/>
                          <a:latin typeface="Arial" charset="0"/>
                        </a:rPr>
                        <a:t>Residuos</a:t>
                      </a:r>
                      <a:r>
                        <a:rPr kumimoji="0" lang="en-US" sz="1200" b="0" i="0" u="none" strike="noStrike" cap="none" normalizeH="0" baseline="0" dirty="0" smtClean="0">
                          <a:ln>
                            <a:noFill/>
                          </a:ln>
                          <a:solidFill>
                            <a:schemeClr val="tx1"/>
                          </a:solidFill>
                          <a:effectLst/>
                          <a:latin typeface="Arial" charset="0"/>
                        </a:rPr>
                        <a:t> </a:t>
                      </a:r>
                      <a:r>
                        <a:rPr kumimoji="0" lang="en-US" sz="1200" b="0" i="0" u="none" strike="noStrike" cap="none" normalizeH="0" baseline="0" dirty="0" err="1" smtClean="0">
                          <a:ln>
                            <a:noFill/>
                          </a:ln>
                          <a:solidFill>
                            <a:schemeClr val="tx1"/>
                          </a:solidFill>
                          <a:effectLst/>
                          <a:latin typeface="Arial" charset="0"/>
                        </a:rPr>
                        <a:t>dentro</a:t>
                      </a:r>
                      <a:r>
                        <a:rPr kumimoji="0" lang="en-US" sz="1200" b="0" i="0" u="none" strike="noStrike" cap="none" normalizeH="0" baseline="0" dirty="0" smtClean="0">
                          <a:ln>
                            <a:noFill/>
                          </a:ln>
                          <a:solidFill>
                            <a:schemeClr val="tx1"/>
                          </a:solidFill>
                          <a:effectLst/>
                          <a:latin typeface="Arial" charset="0"/>
                        </a:rPr>
                        <a:t> del </a:t>
                      </a:r>
                      <a:r>
                        <a:rPr kumimoji="0" lang="en-US" sz="1200" b="0" i="0" u="none" strike="noStrike" cap="none" normalizeH="0" baseline="0" dirty="0" err="1" smtClean="0">
                          <a:ln>
                            <a:noFill/>
                          </a:ln>
                          <a:solidFill>
                            <a:schemeClr val="tx1"/>
                          </a:solidFill>
                          <a:effectLst/>
                          <a:latin typeface="Arial" charset="0"/>
                        </a:rPr>
                        <a:t>alcance</a:t>
                      </a:r>
                      <a:r>
                        <a:rPr kumimoji="0" lang="en-US" sz="1200" b="0" i="0" u="none" strike="noStrike" cap="none" normalizeH="0" baseline="0" dirty="0" smtClean="0">
                          <a:ln>
                            <a:noFill/>
                          </a:ln>
                          <a:solidFill>
                            <a:schemeClr val="tx1"/>
                          </a:solidFill>
                          <a:effectLst/>
                          <a:latin typeface="Arial" charset="0"/>
                        </a:rPr>
                        <a:t>.</a:t>
                      </a:r>
                      <a:endParaRPr kumimoji="0" lang="es-MX"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4º </a:t>
                      </a:r>
                      <a:r>
                        <a:rPr kumimoji="0" lang="en-US" sz="1200" b="0" i="0" u="none" strike="noStrike" cap="none" normalizeH="0" baseline="0" dirty="0" err="1" smtClean="0">
                          <a:ln>
                            <a:noFill/>
                          </a:ln>
                          <a:solidFill>
                            <a:schemeClr val="tx1"/>
                          </a:solidFill>
                          <a:effectLst/>
                          <a:latin typeface="Arial" charset="0"/>
                        </a:rPr>
                        <a:t>Trimestre</a:t>
                      </a:r>
                      <a:r>
                        <a:rPr kumimoji="0" lang="en-US" sz="1200" b="0" i="0" u="none" strike="noStrike" cap="none" normalizeH="0" baseline="0" dirty="0" smtClean="0">
                          <a:ln>
                            <a:noFill/>
                          </a:ln>
                          <a:solidFill>
                            <a:schemeClr val="tx1"/>
                          </a:solidFill>
                          <a:effectLst/>
                          <a:latin typeface="Arial" charset="0"/>
                        </a:rPr>
                        <a:t>, 2011</a:t>
                      </a:r>
                    </a:p>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charset="0"/>
                      </a:endParaRPr>
                    </a:p>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charset="0"/>
                      </a:endParaRPr>
                    </a:p>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charset="0"/>
                      </a:endParaRPr>
                    </a:p>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charset="0"/>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1º </a:t>
                      </a:r>
                      <a:r>
                        <a:rPr kumimoji="0" lang="en-US" sz="1200" b="0" i="0" u="none" strike="noStrike" cap="none" normalizeH="0" baseline="0" dirty="0" err="1" smtClean="0">
                          <a:ln>
                            <a:noFill/>
                          </a:ln>
                          <a:solidFill>
                            <a:schemeClr val="tx1"/>
                          </a:solidFill>
                          <a:effectLst/>
                          <a:latin typeface="Arial" charset="0"/>
                        </a:rPr>
                        <a:t>Trimestre</a:t>
                      </a:r>
                      <a:r>
                        <a:rPr kumimoji="0" lang="en-US" sz="1200" b="0" i="0" u="none" strike="noStrike" cap="none" normalizeH="0" baseline="0" dirty="0" smtClean="0">
                          <a:ln>
                            <a:noFill/>
                          </a:ln>
                          <a:solidFill>
                            <a:schemeClr val="tx1"/>
                          </a:solidFill>
                          <a:effectLst/>
                          <a:latin typeface="Arial" charset="0"/>
                        </a:rPr>
                        <a:t> 2012</a:t>
                      </a:r>
                      <a:endParaRPr kumimoji="0" lang="es-MX"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r h="42386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s-MX" sz="1200" b="1" i="0" u="none" strike="noStrike" cap="none" normalizeH="0" baseline="0" smtClean="0">
                        <a:ln>
                          <a:noFill/>
                        </a:ln>
                        <a:solidFill>
                          <a:schemeClr val="bg1"/>
                        </a:solidFill>
                        <a:effectLst/>
                        <a:latin typeface="Arial" charset="0"/>
                      </a:endParaRPr>
                    </a:p>
                  </a:txBody>
                  <a:tcP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971550" y="115888"/>
            <a:ext cx="79216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s-ES" sz="1600" b="1" u="none">
                <a:solidFill>
                  <a:schemeClr val="hlink"/>
                </a:solidFill>
              </a:rPr>
              <a:t>9. Cambio en el Volumen y </a:t>
            </a:r>
            <a:br>
              <a:rPr lang="es-ES" sz="1600" b="1" u="none">
                <a:solidFill>
                  <a:schemeClr val="hlink"/>
                </a:solidFill>
              </a:rPr>
            </a:br>
            <a:r>
              <a:rPr lang="es-ES" sz="1600" b="1" u="none">
                <a:solidFill>
                  <a:schemeClr val="hlink"/>
                </a:solidFill>
              </a:rPr>
              <a:t>Tipo de Trabajo</a:t>
            </a:r>
          </a:p>
        </p:txBody>
      </p:sp>
      <p:graphicFrame>
        <p:nvGraphicFramePr>
          <p:cNvPr id="25647" name="Group 47"/>
          <p:cNvGraphicFramePr>
            <a:graphicFrameLocks noGrp="1"/>
          </p:cNvGraphicFramePr>
          <p:nvPr>
            <p:extLst>
              <p:ext uri="{D42A27DB-BD31-4B8C-83A1-F6EECF244321}">
                <p14:modId xmlns:p14="http://schemas.microsoft.com/office/powerpoint/2010/main" val="2483456864"/>
              </p:ext>
            </p:extLst>
          </p:nvPr>
        </p:nvGraphicFramePr>
        <p:xfrm>
          <a:off x="246888" y="1197864"/>
          <a:ext cx="8573584" cy="4968622"/>
        </p:xfrm>
        <a:graphic>
          <a:graphicData uri="http://schemas.openxmlformats.org/drawingml/2006/table">
            <a:tbl>
              <a:tblPr/>
              <a:tblGrid>
                <a:gridCol w="7493464"/>
                <a:gridCol w="1080120"/>
              </a:tblGrid>
              <a:tr h="42386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mn-lt"/>
                        </a:rPr>
                        <a:t>Laboratorio</a:t>
                      </a:r>
                      <a:endParaRPr kumimoji="0" lang="es-ES" sz="1200" b="1" i="0" u="none" strike="noStrike" cap="none" normalizeH="0" baseline="0" dirty="0" smtClean="0">
                        <a:ln>
                          <a:noFill/>
                        </a:ln>
                        <a:solidFill>
                          <a:schemeClr val="bg1"/>
                        </a:solidFill>
                        <a:effectLst/>
                        <a:latin typeface="+mn-lt"/>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mn-lt"/>
                        </a:rPr>
                        <a:t>2011</a:t>
                      </a:r>
                      <a:endParaRPr kumimoji="0" lang="es-ES" sz="1200" b="1" i="0" u="none" strike="noStrike" cap="none" normalizeH="0" baseline="0" dirty="0" smtClean="0">
                        <a:ln>
                          <a:noFill/>
                        </a:ln>
                        <a:solidFill>
                          <a:schemeClr val="bg1"/>
                        </a:solidFill>
                        <a:effectLst/>
                        <a:latin typeface="+mn-lt"/>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r>
              <a:tr h="4238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Estado </a:t>
                      </a:r>
                      <a:r>
                        <a:rPr kumimoji="0" lang="en-US" sz="1200" b="0" i="0" u="none" strike="noStrike" cap="none" normalizeH="0" baseline="0" dirty="0" err="1" smtClean="0">
                          <a:ln>
                            <a:noFill/>
                          </a:ln>
                          <a:solidFill>
                            <a:schemeClr val="tx1"/>
                          </a:solidFill>
                          <a:effectLst/>
                          <a:latin typeface="+mn-lt"/>
                        </a:rPr>
                        <a:t>que</a:t>
                      </a:r>
                      <a:r>
                        <a:rPr kumimoji="0" lang="en-US" sz="1200" b="0" i="0" u="none" strike="noStrike" cap="none" normalizeH="0" baseline="0" dirty="0" smtClean="0">
                          <a:ln>
                            <a:noFill/>
                          </a:ln>
                          <a:solidFill>
                            <a:schemeClr val="tx1"/>
                          </a:solidFill>
                          <a:effectLst/>
                          <a:latin typeface="+mn-lt"/>
                        </a:rPr>
                        <a:t> </a:t>
                      </a:r>
                      <a:r>
                        <a:rPr kumimoji="0" lang="en-US" sz="1200" b="0" i="0" u="none" strike="noStrike" cap="none" normalizeH="0" baseline="0" dirty="0" err="1" smtClean="0">
                          <a:ln>
                            <a:noFill/>
                          </a:ln>
                          <a:solidFill>
                            <a:schemeClr val="tx1"/>
                          </a:solidFill>
                          <a:effectLst/>
                          <a:latin typeface="+mn-lt"/>
                        </a:rPr>
                        <a:t>guardan</a:t>
                      </a:r>
                      <a:r>
                        <a:rPr kumimoji="0" lang="en-US" sz="1200" b="0" i="0" u="none" strike="noStrike" cap="none" normalizeH="0" baseline="0" dirty="0" smtClean="0">
                          <a:ln>
                            <a:noFill/>
                          </a:ln>
                          <a:solidFill>
                            <a:schemeClr val="tx1"/>
                          </a:solidFill>
                          <a:effectLst/>
                          <a:latin typeface="+mn-lt"/>
                        </a:rPr>
                        <a:t> los </a:t>
                      </a:r>
                      <a:r>
                        <a:rPr kumimoji="0" lang="en-US" sz="1200" b="0" i="0" u="none" strike="noStrike" cap="none" normalizeH="0" baseline="0" dirty="0" err="1" smtClean="0">
                          <a:ln>
                            <a:noFill/>
                          </a:ln>
                          <a:solidFill>
                            <a:schemeClr val="tx1"/>
                          </a:solidFill>
                          <a:effectLst/>
                          <a:latin typeface="+mn-lt"/>
                        </a:rPr>
                        <a:t>esfuerzos</a:t>
                      </a:r>
                      <a:r>
                        <a:rPr kumimoji="0" lang="en-US" sz="1200" b="0" i="0" u="none" strike="noStrike" cap="none" normalizeH="0" baseline="0" dirty="0" smtClean="0">
                          <a:ln>
                            <a:noFill/>
                          </a:ln>
                          <a:solidFill>
                            <a:schemeClr val="tx1"/>
                          </a:solidFill>
                          <a:effectLst/>
                          <a:latin typeface="+mn-lt"/>
                        </a:rPr>
                        <a:t> para </a:t>
                      </a:r>
                      <a:r>
                        <a:rPr kumimoji="0" lang="en-US" sz="1200" b="0" i="0" u="none" strike="noStrike" cap="none" normalizeH="0" baseline="0" dirty="0" err="1" smtClean="0">
                          <a:ln>
                            <a:noFill/>
                          </a:ln>
                          <a:solidFill>
                            <a:schemeClr val="tx1"/>
                          </a:solidFill>
                          <a:effectLst/>
                          <a:latin typeface="+mn-lt"/>
                        </a:rPr>
                        <a:t>conseguir</a:t>
                      </a:r>
                      <a:r>
                        <a:rPr kumimoji="0" lang="en-US" sz="1200" b="0" i="0" u="none" strike="noStrike" cap="none" normalizeH="0" baseline="0" dirty="0" smtClean="0">
                          <a:ln>
                            <a:noFill/>
                          </a:ln>
                          <a:solidFill>
                            <a:schemeClr val="tx1"/>
                          </a:solidFill>
                          <a:effectLst/>
                          <a:latin typeface="+mn-lt"/>
                        </a:rPr>
                        <a:t> la </a:t>
                      </a:r>
                      <a:r>
                        <a:rPr kumimoji="0" lang="en-US" sz="1200" b="0" i="0" u="none" strike="noStrike" cap="none" normalizeH="0" baseline="0" dirty="0" err="1" smtClean="0">
                          <a:ln>
                            <a:noFill/>
                          </a:ln>
                          <a:solidFill>
                            <a:schemeClr val="tx1"/>
                          </a:solidFill>
                          <a:effectLst/>
                          <a:latin typeface="+mn-lt"/>
                        </a:rPr>
                        <a:t>Acreditación</a:t>
                      </a:r>
                      <a:r>
                        <a:rPr kumimoji="0" lang="en-US" sz="1200" b="0" i="0" u="none" strike="noStrike" cap="none" normalizeH="0" baseline="0" dirty="0" smtClean="0">
                          <a:ln>
                            <a:noFill/>
                          </a:ln>
                          <a:solidFill>
                            <a:schemeClr val="tx1"/>
                          </a:solidFill>
                          <a:effectLst/>
                          <a:latin typeface="+mn-lt"/>
                        </a:rPr>
                        <a:t> para la </a:t>
                      </a:r>
                      <a:r>
                        <a:rPr kumimoji="0" lang="en-US" sz="1200" b="0" i="0" u="none" strike="noStrike" cap="none" normalizeH="0" baseline="0" dirty="0" err="1" smtClean="0">
                          <a:ln>
                            <a:noFill/>
                          </a:ln>
                          <a:solidFill>
                            <a:schemeClr val="tx1"/>
                          </a:solidFill>
                          <a:effectLst/>
                          <a:latin typeface="+mn-lt"/>
                        </a:rPr>
                        <a:t>Industria</a:t>
                      </a:r>
                      <a:r>
                        <a:rPr kumimoji="0" lang="en-US" sz="1200" b="0" i="0" u="none" strike="noStrike" cap="none" normalizeH="0" baseline="0" dirty="0" smtClean="0">
                          <a:ln>
                            <a:noFill/>
                          </a:ln>
                          <a:solidFill>
                            <a:schemeClr val="tx1"/>
                          </a:solidFill>
                          <a:effectLst/>
                          <a:latin typeface="+mn-lt"/>
                        </a:rPr>
                        <a:t> </a:t>
                      </a:r>
                      <a:r>
                        <a:rPr kumimoji="0" lang="en-US" sz="1200" b="0" i="0" u="none" strike="noStrike" cap="none" normalizeH="0" baseline="0" dirty="0" err="1" smtClean="0">
                          <a:ln>
                            <a:noFill/>
                          </a:ln>
                          <a:solidFill>
                            <a:schemeClr val="tx1"/>
                          </a:solidFill>
                          <a:effectLst/>
                          <a:latin typeface="+mn-lt"/>
                        </a:rPr>
                        <a:t>Aeroespacial</a:t>
                      </a:r>
                      <a:r>
                        <a:rPr kumimoji="0" lang="en-US" sz="1200" b="0" i="0" u="none" strike="noStrike" cap="none" normalizeH="0" baseline="0" dirty="0" smtClean="0">
                          <a:ln>
                            <a:noFill/>
                          </a:ln>
                          <a:solidFill>
                            <a:schemeClr val="tx1"/>
                          </a:solidFill>
                          <a:effectLst/>
                          <a:latin typeface="+mn-lt"/>
                        </a:rPr>
                        <a:t> de CIMAV:</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mn-lt"/>
                      </a:endParaRPr>
                    </a:p>
                    <a:p>
                      <a:pPr marL="342900" marR="0" lvl="0" indent="-342900">
                        <a:spcBef>
                          <a:spcPts val="0"/>
                        </a:spcBef>
                        <a:spcAft>
                          <a:spcPts val="0"/>
                        </a:spcAft>
                        <a:buFont typeface="Wingdings"/>
                        <a:buChar char=""/>
                      </a:pPr>
                      <a:r>
                        <a:rPr lang="en-US" sz="1200" b="0" u="none" dirty="0" smtClean="0">
                          <a:solidFill>
                            <a:schemeClr val="tx1"/>
                          </a:solidFill>
                          <a:effectLst/>
                          <a:latin typeface="+mn-lt"/>
                          <a:ea typeface="Calibri"/>
                          <a:cs typeface="Times New Roman"/>
                        </a:rPr>
                        <a:t>Se </a:t>
                      </a:r>
                      <a:r>
                        <a:rPr lang="en-US" sz="1200" b="0" u="none" dirty="0" err="1" smtClean="0">
                          <a:solidFill>
                            <a:schemeClr val="tx1"/>
                          </a:solidFill>
                          <a:effectLst/>
                          <a:latin typeface="+mn-lt"/>
                          <a:ea typeface="Calibri"/>
                          <a:cs typeface="Times New Roman"/>
                        </a:rPr>
                        <a:t>identificaron</a:t>
                      </a:r>
                      <a:r>
                        <a:rPr lang="en-US" sz="1200" b="0" u="none" baseline="0" dirty="0" smtClean="0">
                          <a:solidFill>
                            <a:schemeClr val="tx1"/>
                          </a:solidFill>
                          <a:effectLst/>
                          <a:latin typeface="+mn-lt"/>
                          <a:ea typeface="Calibri"/>
                          <a:cs typeface="Times New Roman"/>
                        </a:rPr>
                        <a:t> </a:t>
                      </a:r>
                      <a:r>
                        <a:rPr lang="en-US" sz="1200" b="0" u="none" baseline="0" dirty="0" err="1" smtClean="0">
                          <a:solidFill>
                            <a:schemeClr val="tx1"/>
                          </a:solidFill>
                          <a:effectLst/>
                          <a:latin typeface="+mn-lt"/>
                          <a:ea typeface="Calibri"/>
                          <a:cs typeface="Times New Roman"/>
                        </a:rPr>
                        <a:t>aquellos</a:t>
                      </a:r>
                      <a:r>
                        <a:rPr lang="en-US" sz="1200" b="0" u="none" baseline="0" dirty="0" smtClean="0">
                          <a:solidFill>
                            <a:schemeClr val="tx1"/>
                          </a:solidFill>
                          <a:effectLst/>
                          <a:latin typeface="+mn-lt"/>
                          <a:ea typeface="Calibri"/>
                          <a:cs typeface="Times New Roman"/>
                        </a:rPr>
                        <a:t> </a:t>
                      </a:r>
                      <a:r>
                        <a:rPr lang="en-US" sz="1200" b="0" u="none" baseline="0" dirty="0" err="1" smtClean="0">
                          <a:solidFill>
                            <a:schemeClr val="tx1"/>
                          </a:solidFill>
                          <a:effectLst/>
                          <a:latin typeface="+mn-lt"/>
                          <a:ea typeface="Calibri"/>
                          <a:cs typeface="Times New Roman"/>
                        </a:rPr>
                        <a:t>estándares</a:t>
                      </a:r>
                      <a:r>
                        <a:rPr lang="en-US" sz="1200" b="0" u="none" baseline="0" dirty="0" smtClean="0">
                          <a:solidFill>
                            <a:schemeClr val="tx1"/>
                          </a:solidFill>
                          <a:effectLst/>
                          <a:latin typeface="+mn-lt"/>
                          <a:ea typeface="Calibri"/>
                          <a:cs typeface="Times New Roman"/>
                        </a:rPr>
                        <a:t> y </a:t>
                      </a:r>
                      <a:r>
                        <a:rPr lang="en-US" sz="1200" b="0" u="none" baseline="0" dirty="0" err="1" smtClean="0">
                          <a:solidFill>
                            <a:schemeClr val="tx1"/>
                          </a:solidFill>
                          <a:effectLst/>
                          <a:latin typeface="+mn-lt"/>
                          <a:ea typeface="Calibri"/>
                          <a:cs typeface="Times New Roman"/>
                        </a:rPr>
                        <a:t>normas</a:t>
                      </a:r>
                      <a:r>
                        <a:rPr lang="en-US" sz="1200" b="0" u="none" baseline="0" dirty="0" smtClean="0">
                          <a:solidFill>
                            <a:schemeClr val="tx1"/>
                          </a:solidFill>
                          <a:effectLst/>
                          <a:latin typeface="+mn-lt"/>
                          <a:ea typeface="Calibri"/>
                          <a:cs typeface="Times New Roman"/>
                        </a:rPr>
                        <a:t> </a:t>
                      </a:r>
                      <a:r>
                        <a:rPr lang="en-US" sz="1200" b="0" u="none" baseline="0" dirty="0" err="1" smtClean="0">
                          <a:solidFill>
                            <a:schemeClr val="tx1"/>
                          </a:solidFill>
                          <a:effectLst/>
                          <a:latin typeface="+mn-lt"/>
                          <a:ea typeface="Calibri"/>
                          <a:cs typeface="Times New Roman"/>
                        </a:rPr>
                        <a:t>que</a:t>
                      </a:r>
                      <a:r>
                        <a:rPr lang="en-US" sz="1200" b="0" u="none" baseline="0" dirty="0" smtClean="0">
                          <a:solidFill>
                            <a:schemeClr val="tx1"/>
                          </a:solidFill>
                          <a:effectLst/>
                          <a:latin typeface="+mn-lt"/>
                          <a:ea typeface="Calibri"/>
                          <a:cs typeface="Times New Roman"/>
                        </a:rPr>
                        <a:t> son </a:t>
                      </a:r>
                      <a:r>
                        <a:rPr lang="en-US" sz="1200" b="0" u="none" baseline="0" dirty="0" err="1" smtClean="0">
                          <a:solidFill>
                            <a:schemeClr val="tx1"/>
                          </a:solidFill>
                          <a:effectLst/>
                          <a:latin typeface="+mn-lt"/>
                          <a:ea typeface="Calibri"/>
                          <a:cs typeface="Times New Roman"/>
                        </a:rPr>
                        <a:t>necesarios</a:t>
                      </a:r>
                      <a:r>
                        <a:rPr lang="en-US" sz="1200" b="0" u="none" baseline="0" dirty="0" smtClean="0">
                          <a:solidFill>
                            <a:schemeClr val="tx1"/>
                          </a:solidFill>
                          <a:effectLst/>
                          <a:latin typeface="+mn-lt"/>
                          <a:ea typeface="Calibri"/>
                          <a:cs typeface="Times New Roman"/>
                        </a:rPr>
                        <a:t> para </a:t>
                      </a:r>
                      <a:r>
                        <a:rPr lang="en-US" sz="1200" b="0" u="none" baseline="0" dirty="0" err="1" smtClean="0">
                          <a:solidFill>
                            <a:schemeClr val="tx1"/>
                          </a:solidFill>
                          <a:effectLst/>
                          <a:latin typeface="+mn-lt"/>
                          <a:ea typeface="Calibri"/>
                          <a:cs typeface="Times New Roman"/>
                        </a:rPr>
                        <a:t>proveer</a:t>
                      </a:r>
                      <a:r>
                        <a:rPr lang="en-US" sz="1200" b="0" u="none" baseline="0" dirty="0" smtClean="0">
                          <a:solidFill>
                            <a:schemeClr val="tx1"/>
                          </a:solidFill>
                          <a:effectLst/>
                          <a:latin typeface="+mn-lt"/>
                          <a:ea typeface="Calibri"/>
                          <a:cs typeface="Times New Roman"/>
                        </a:rPr>
                        <a:t> </a:t>
                      </a:r>
                      <a:r>
                        <a:rPr lang="en-US" sz="1200" b="0" u="none" baseline="0" dirty="0" err="1" smtClean="0">
                          <a:solidFill>
                            <a:schemeClr val="tx1"/>
                          </a:solidFill>
                          <a:effectLst/>
                          <a:latin typeface="+mn-lt"/>
                          <a:ea typeface="Calibri"/>
                          <a:cs typeface="Times New Roman"/>
                        </a:rPr>
                        <a:t>servicios</a:t>
                      </a:r>
                      <a:r>
                        <a:rPr lang="en-US" sz="1200" b="0" u="none" baseline="0" dirty="0" smtClean="0">
                          <a:solidFill>
                            <a:schemeClr val="tx1"/>
                          </a:solidFill>
                          <a:effectLst/>
                          <a:latin typeface="+mn-lt"/>
                          <a:ea typeface="Calibri"/>
                          <a:cs typeface="Times New Roman"/>
                        </a:rPr>
                        <a:t> con </a:t>
                      </a:r>
                      <a:r>
                        <a:rPr lang="en-US" sz="1200" b="0" u="none" baseline="0" dirty="0" err="1" smtClean="0">
                          <a:solidFill>
                            <a:schemeClr val="tx1"/>
                          </a:solidFill>
                          <a:effectLst/>
                          <a:latin typeface="+mn-lt"/>
                          <a:ea typeface="Calibri"/>
                          <a:cs typeface="Times New Roman"/>
                        </a:rPr>
                        <a:t>certificación</a:t>
                      </a:r>
                      <a:r>
                        <a:rPr lang="en-US" sz="1200" b="0" u="none" baseline="0" dirty="0" smtClean="0">
                          <a:solidFill>
                            <a:schemeClr val="tx1"/>
                          </a:solidFill>
                          <a:effectLst/>
                          <a:latin typeface="+mn-lt"/>
                          <a:ea typeface="Calibri"/>
                          <a:cs typeface="Times New Roman"/>
                        </a:rPr>
                        <a:t> NADCAP y </a:t>
                      </a:r>
                      <a:r>
                        <a:rPr lang="en-US" sz="1200" b="0" u="none" baseline="0" dirty="0" err="1" smtClean="0">
                          <a:solidFill>
                            <a:schemeClr val="tx1"/>
                          </a:solidFill>
                          <a:effectLst/>
                          <a:latin typeface="+mn-lt"/>
                          <a:ea typeface="Calibri"/>
                          <a:cs typeface="Times New Roman"/>
                        </a:rPr>
                        <a:t>que</a:t>
                      </a:r>
                      <a:r>
                        <a:rPr lang="en-US" sz="1200" b="0" u="none" baseline="0" dirty="0" smtClean="0">
                          <a:solidFill>
                            <a:schemeClr val="tx1"/>
                          </a:solidFill>
                          <a:effectLst/>
                          <a:latin typeface="+mn-lt"/>
                          <a:ea typeface="Calibri"/>
                          <a:cs typeface="Times New Roman"/>
                        </a:rPr>
                        <a:t> no </a:t>
                      </a:r>
                      <a:r>
                        <a:rPr lang="en-US" sz="1200" b="0" u="none" baseline="0" dirty="0" err="1" smtClean="0">
                          <a:solidFill>
                            <a:schemeClr val="tx1"/>
                          </a:solidFill>
                          <a:effectLst/>
                          <a:latin typeface="+mn-lt"/>
                          <a:ea typeface="Calibri"/>
                          <a:cs typeface="Times New Roman"/>
                        </a:rPr>
                        <a:t>tenemos</a:t>
                      </a:r>
                      <a:r>
                        <a:rPr lang="en-US" sz="1200" b="0" u="none" baseline="0" dirty="0" smtClean="0">
                          <a:solidFill>
                            <a:schemeClr val="tx1"/>
                          </a:solidFill>
                          <a:effectLst/>
                          <a:latin typeface="+mn-lt"/>
                          <a:ea typeface="Calibri"/>
                          <a:cs typeface="Times New Roman"/>
                        </a:rPr>
                        <a:t> -  se ha </a:t>
                      </a:r>
                      <a:r>
                        <a:rPr lang="en-US" sz="1200" b="0" u="none" baseline="0" dirty="0" err="1" smtClean="0">
                          <a:solidFill>
                            <a:schemeClr val="tx1"/>
                          </a:solidFill>
                          <a:effectLst/>
                          <a:latin typeface="+mn-lt"/>
                          <a:ea typeface="Calibri"/>
                          <a:cs typeface="Times New Roman"/>
                        </a:rPr>
                        <a:t>colocado</a:t>
                      </a:r>
                      <a:r>
                        <a:rPr lang="en-US" sz="1200" b="0" u="none" baseline="0" dirty="0" smtClean="0">
                          <a:solidFill>
                            <a:schemeClr val="tx1"/>
                          </a:solidFill>
                          <a:effectLst/>
                          <a:latin typeface="+mn-lt"/>
                          <a:ea typeface="Calibri"/>
                          <a:cs typeface="Times New Roman"/>
                        </a:rPr>
                        <a:t> </a:t>
                      </a:r>
                      <a:r>
                        <a:rPr lang="en-US" sz="1200" b="0" u="none" baseline="0" dirty="0" err="1" smtClean="0">
                          <a:solidFill>
                            <a:schemeClr val="tx1"/>
                          </a:solidFill>
                          <a:effectLst/>
                          <a:latin typeface="+mn-lt"/>
                          <a:ea typeface="Calibri"/>
                          <a:cs typeface="Times New Roman"/>
                        </a:rPr>
                        <a:t>una</a:t>
                      </a:r>
                      <a:r>
                        <a:rPr lang="en-US" sz="1200" b="0" u="none" baseline="0" dirty="0" smtClean="0">
                          <a:solidFill>
                            <a:schemeClr val="tx1"/>
                          </a:solidFill>
                          <a:effectLst/>
                          <a:latin typeface="+mn-lt"/>
                          <a:ea typeface="Calibri"/>
                          <a:cs typeface="Times New Roman"/>
                        </a:rPr>
                        <a:t> </a:t>
                      </a:r>
                      <a:r>
                        <a:rPr lang="en-US" sz="1200" b="0" u="none" baseline="0" dirty="0" err="1" smtClean="0">
                          <a:solidFill>
                            <a:schemeClr val="tx1"/>
                          </a:solidFill>
                          <a:effectLst/>
                          <a:latin typeface="+mn-lt"/>
                          <a:ea typeface="Calibri"/>
                          <a:cs typeface="Times New Roman"/>
                        </a:rPr>
                        <a:t>requisición</a:t>
                      </a:r>
                      <a:r>
                        <a:rPr lang="en-US" sz="1200" b="0" u="none" baseline="0" dirty="0" smtClean="0">
                          <a:solidFill>
                            <a:schemeClr val="tx1"/>
                          </a:solidFill>
                          <a:effectLst/>
                          <a:latin typeface="+mn-lt"/>
                          <a:ea typeface="Calibri"/>
                          <a:cs typeface="Times New Roman"/>
                        </a:rPr>
                        <a:t> para </a:t>
                      </a:r>
                      <a:r>
                        <a:rPr lang="en-US" sz="1200" b="0" u="none" baseline="0" dirty="0" err="1" smtClean="0">
                          <a:solidFill>
                            <a:schemeClr val="tx1"/>
                          </a:solidFill>
                          <a:effectLst/>
                          <a:latin typeface="+mn-lt"/>
                          <a:ea typeface="Calibri"/>
                          <a:cs typeface="Times New Roman"/>
                        </a:rPr>
                        <a:t>adquirir</a:t>
                      </a:r>
                      <a:r>
                        <a:rPr lang="en-US" sz="1200" b="0" u="none" baseline="0" dirty="0" smtClean="0">
                          <a:solidFill>
                            <a:schemeClr val="tx1"/>
                          </a:solidFill>
                          <a:effectLst/>
                          <a:latin typeface="+mn-lt"/>
                          <a:ea typeface="Calibri"/>
                          <a:cs typeface="Times New Roman"/>
                        </a:rPr>
                        <a:t> los </a:t>
                      </a:r>
                      <a:r>
                        <a:rPr lang="en-US" sz="1200" b="0" u="none" baseline="0" dirty="0" err="1" smtClean="0">
                          <a:solidFill>
                            <a:schemeClr val="tx1"/>
                          </a:solidFill>
                          <a:effectLst/>
                          <a:latin typeface="+mn-lt"/>
                          <a:ea typeface="Calibri"/>
                          <a:cs typeface="Times New Roman"/>
                        </a:rPr>
                        <a:t>faltantes</a:t>
                      </a:r>
                      <a:r>
                        <a:rPr lang="en-US" sz="1200" b="0" u="none" baseline="0" dirty="0" smtClean="0">
                          <a:solidFill>
                            <a:schemeClr val="tx1"/>
                          </a:solidFill>
                          <a:effectLst/>
                          <a:latin typeface="+mn-lt"/>
                          <a:ea typeface="Calibri"/>
                          <a:cs typeface="Times New Roman"/>
                        </a:rPr>
                        <a:t> (aprox. $100,000)</a:t>
                      </a:r>
                      <a:r>
                        <a:rPr lang="en-US" sz="1200" b="0" u="none" dirty="0" smtClean="0">
                          <a:solidFill>
                            <a:schemeClr val="tx1"/>
                          </a:solidFill>
                          <a:effectLst/>
                          <a:latin typeface="+mn-lt"/>
                          <a:ea typeface="Calibri"/>
                          <a:cs typeface="Times New Roman"/>
                        </a:rPr>
                        <a:t/>
                      </a:r>
                      <a:br>
                        <a:rPr lang="en-US" sz="1200" b="0" u="none" dirty="0" smtClean="0">
                          <a:solidFill>
                            <a:schemeClr val="tx1"/>
                          </a:solidFill>
                          <a:effectLst/>
                          <a:latin typeface="+mn-lt"/>
                          <a:ea typeface="Calibri"/>
                          <a:cs typeface="Times New Roman"/>
                        </a:rPr>
                      </a:br>
                      <a:endParaRPr lang="es-MX" sz="1200" b="0" u="none" dirty="0" smtClean="0">
                        <a:solidFill>
                          <a:schemeClr val="tx1"/>
                        </a:solidFill>
                        <a:effectLst/>
                        <a:latin typeface="+mn-lt"/>
                        <a:ea typeface="Calibri"/>
                        <a:cs typeface="Times New Roman"/>
                      </a:endParaRPr>
                    </a:p>
                    <a:p>
                      <a:pPr marL="342900" marR="0" lvl="0" indent="-342900">
                        <a:spcBef>
                          <a:spcPts val="0"/>
                        </a:spcBef>
                        <a:spcAft>
                          <a:spcPts val="0"/>
                        </a:spcAft>
                        <a:buFont typeface="Wingdings"/>
                        <a:buChar char=""/>
                      </a:pPr>
                      <a:r>
                        <a:rPr lang="es-MX" sz="1200" b="1" u="sng" dirty="0" smtClean="0">
                          <a:solidFill>
                            <a:schemeClr val="tx1"/>
                          </a:solidFill>
                          <a:effectLst/>
                          <a:latin typeface="+mn-lt"/>
                          <a:ea typeface="Calibri"/>
                          <a:cs typeface="Times New Roman"/>
                        </a:rPr>
                        <a:t>Laboratorio de Prueba de Materiales:</a:t>
                      </a:r>
                      <a:r>
                        <a:rPr lang="es-MX" sz="1200" dirty="0" smtClean="0">
                          <a:solidFill>
                            <a:schemeClr val="tx1"/>
                          </a:solidFill>
                          <a:effectLst/>
                          <a:latin typeface="+mn-lt"/>
                          <a:ea typeface="Calibri"/>
                          <a:cs typeface="Times New Roman"/>
                        </a:rPr>
                        <a:t> (Análisis químicos, análisis diferenciales térmicos y pruebas mecánicas [incluyendo corrosión, metalografías, microdureza, preparación de especímenes, recubrimientos, tratamientos térmicos y soldaduras]).</a:t>
                      </a:r>
                    </a:p>
                    <a:p>
                      <a:pPr marL="742950" marR="0" lvl="1" indent="-285750">
                        <a:spcBef>
                          <a:spcPts val="0"/>
                        </a:spcBef>
                        <a:spcAft>
                          <a:spcPts val="0"/>
                        </a:spcAft>
                        <a:buFont typeface="Courier New"/>
                        <a:buChar char="o"/>
                      </a:pPr>
                      <a:r>
                        <a:rPr lang="es-MX" sz="1200" dirty="0" smtClean="0">
                          <a:solidFill>
                            <a:schemeClr val="tx1"/>
                          </a:solidFill>
                          <a:effectLst/>
                          <a:latin typeface="+mn-lt"/>
                          <a:ea typeface="Calibri"/>
                          <a:cs typeface="Times New Roman"/>
                        </a:rPr>
                        <a:t>Pre Auditoría (Opcional)         9,975 USD</a:t>
                      </a:r>
                    </a:p>
                    <a:p>
                      <a:pPr marL="742950" marR="0" lvl="1" indent="-285750">
                        <a:spcBef>
                          <a:spcPts val="0"/>
                        </a:spcBef>
                        <a:spcAft>
                          <a:spcPts val="0"/>
                        </a:spcAft>
                        <a:buFont typeface="Courier New"/>
                        <a:buChar char="o"/>
                      </a:pPr>
                      <a:r>
                        <a:rPr lang="es-MX" sz="1200" dirty="0" smtClean="0">
                          <a:solidFill>
                            <a:schemeClr val="tx1"/>
                          </a:solidFill>
                          <a:effectLst/>
                          <a:latin typeface="+mn-lt"/>
                          <a:ea typeface="Calibri"/>
                          <a:cs typeface="Times New Roman"/>
                        </a:rPr>
                        <a:t>Auditoría Inicial                     11,400 USD</a:t>
                      </a:r>
                    </a:p>
                    <a:p>
                      <a:pPr marL="742950" marR="0" lvl="1" indent="-285750">
                        <a:spcBef>
                          <a:spcPts val="0"/>
                        </a:spcBef>
                        <a:spcAft>
                          <a:spcPts val="0"/>
                        </a:spcAft>
                        <a:buFont typeface="Courier New"/>
                        <a:buChar char="o"/>
                      </a:pPr>
                      <a:r>
                        <a:rPr lang="es-MX" sz="1200" dirty="0" smtClean="0">
                          <a:solidFill>
                            <a:schemeClr val="tx1"/>
                          </a:solidFill>
                          <a:effectLst/>
                          <a:latin typeface="+mn-lt"/>
                          <a:ea typeface="Calibri"/>
                          <a:cs typeface="Times New Roman"/>
                        </a:rPr>
                        <a:t>Recertificación Anual            11,050 USD</a:t>
                      </a:r>
                    </a:p>
                    <a:p>
                      <a:pPr marL="742950" marR="0" lvl="1" indent="-285750">
                        <a:spcBef>
                          <a:spcPts val="0"/>
                        </a:spcBef>
                        <a:spcAft>
                          <a:spcPts val="0"/>
                        </a:spcAft>
                        <a:buFont typeface="Courier New"/>
                        <a:buChar char="o"/>
                      </a:pPr>
                      <a:r>
                        <a:rPr lang="es-MX" sz="1200" dirty="0" smtClean="0">
                          <a:solidFill>
                            <a:schemeClr val="tx1"/>
                          </a:solidFill>
                          <a:effectLst/>
                          <a:latin typeface="+mn-lt"/>
                          <a:ea typeface="Calibri"/>
                          <a:cs typeface="Times New Roman"/>
                        </a:rPr>
                        <a:t>Duración:                              4 días / 3 Auditores.</a:t>
                      </a:r>
                    </a:p>
                    <a:p>
                      <a:pPr marL="742950" marR="0" lvl="1" indent="-285750">
                        <a:spcBef>
                          <a:spcPts val="0"/>
                        </a:spcBef>
                        <a:spcAft>
                          <a:spcPts val="1200"/>
                        </a:spcAft>
                        <a:buFont typeface="Courier New"/>
                        <a:buChar char="o"/>
                      </a:pPr>
                      <a:r>
                        <a:rPr lang="es-MX" sz="1200" dirty="0" smtClean="0">
                          <a:solidFill>
                            <a:schemeClr val="tx1"/>
                          </a:solidFill>
                          <a:effectLst/>
                          <a:latin typeface="+mn-lt"/>
                          <a:ea typeface="Calibri"/>
                          <a:cs typeface="Times New Roman"/>
                        </a:rPr>
                        <a:t>Los costos son totales, incluyendo todos los viáticos de los auditores.</a:t>
                      </a:r>
                    </a:p>
                    <a:p>
                      <a:pPr marL="342900" marR="0" lvl="0" indent="-342900">
                        <a:spcBef>
                          <a:spcPts val="0"/>
                        </a:spcBef>
                        <a:spcAft>
                          <a:spcPts val="0"/>
                        </a:spcAft>
                        <a:buFont typeface="Wingdings"/>
                        <a:buChar char=""/>
                      </a:pPr>
                      <a:r>
                        <a:rPr lang="es-MX" sz="1200" b="1" u="sng" dirty="0" smtClean="0">
                          <a:solidFill>
                            <a:schemeClr val="tx1"/>
                          </a:solidFill>
                          <a:effectLst/>
                          <a:latin typeface="+mn-lt"/>
                          <a:ea typeface="Calibri"/>
                          <a:cs typeface="Times New Roman"/>
                        </a:rPr>
                        <a:t>Laboratorio de Pruebas NO destructivas:</a:t>
                      </a:r>
                      <a:r>
                        <a:rPr lang="es-MX" sz="1200" dirty="0" smtClean="0">
                          <a:solidFill>
                            <a:schemeClr val="tx1"/>
                          </a:solidFill>
                          <a:effectLst/>
                          <a:latin typeface="+mn-lt"/>
                          <a:ea typeface="Calibri"/>
                          <a:cs typeface="Times New Roman"/>
                        </a:rPr>
                        <a:t> (Líquidos penetrantes, inspección magnética, inspección radiográfica e inspección por ultrasonido)</a:t>
                      </a:r>
                    </a:p>
                    <a:p>
                      <a:pPr marL="742950" marR="0" lvl="1" indent="-285750">
                        <a:spcBef>
                          <a:spcPts val="0"/>
                        </a:spcBef>
                        <a:spcAft>
                          <a:spcPts val="0"/>
                        </a:spcAft>
                        <a:buFont typeface="Courier New"/>
                        <a:buChar char="o"/>
                      </a:pPr>
                      <a:r>
                        <a:rPr lang="es-MX" sz="1200" dirty="0" smtClean="0">
                          <a:solidFill>
                            <a:schemeClr val="tx1"/>
                          </a:solidFill>
                          <a:effectLst/>
                          <a:latin typeface="+mn-lt"/>
                          <a:ea typeface="Calibri"/>
                          <a:cs typeface="Times New Roman"/>
                        </a:rPr>
                        <a:t>Pre Auditoría (Opcional)         4,900 USD</a:t>
                      </a:r>
                    </a:p>
                    <a:p>
                      <a:pPr marL="742950" marR="0" lvl="1" indent="-285750">
                        <a:spcBef>
                          <a:spcPts val="0"/>
                        </a:spcBef>
                        <a:spcAft>
                          <a:spcPts val="0"/>
                        </a:spcAft>
                        <a:buFont typeface="Courier New"/>
                        <a:buChar char="o"/>
                      </a:pPr>
                      <a:r>
                        <a:rPr lang="es-MX" sz="1200" dirty="0" smtClean="0">
                          <a:solidFill>
                            <a:schemeClr val="tx1"/>
                          </a:solidFill>
                          <a:effectLst/>
                          <a:latin typeface="+mn-lt"/>
                          <a:ea typeface="Calibri"/>
                          <a:cs typeface="Times New Roman"/>
                        </a:rPr>
                        <a:t>Auditoría Inicial                       6,675 USD</a:t>
                      </a:r>
                    </a:p>
                    <a:p>
                      <a:pPr marL="742950" marR="0" lvl="1" indent="-285750">
                        <a:spcBef>
                          <a:spcPts val="0"/>
                        </a:spcBef>
                        <a:spcAft>
                          <a:spcPts val="0"/>
                        </a:spcAft>
                        <a:buFont typeface="Courier New"/>
                        <a:buChar char="o"/>
                      </a:pPr>
                      <a:r>
                        <a:rPr lang="es-MX" sz="1200" dirty="0" smtClean="0">
                          <a:solidFill>
                            <a:schemeClr val="tx1"/>
                          </a:solidFill>
                          <a:effectLst/>
                          <a:latin typeface="+mn-lt"/>
                          <a:ea typeface="Calibri"/>
                          <a:cs typeface="Times New Roman"/>
                        </a:rPr>
                        <a:t>Recertificación Anual              6,325 USD</a:t>
                      </a:r>
                    </a:p>
                    <a:p>
                      <a:pPr marL="742950" marR="0" lvl="1" indent="-285750">
                        <a:spcBef>
                          <a:spcPts val="0"/>
                        </a:spcBef>
                        <a:spcAft>
                          <a:spcPts val="0"/>
                        </a:spcAft>
                        <a:buFont typeface="Courier New"/>
                        <a:buChar char="o"/>
                      </a:pPr>
                      <a:r>
                        <a:rPr lang="es-MX" sz="1200" dirty="0" smtClean="0">
                          <a:solidFill>
                            <a:schemeClr val="tx1"/>
                          </a:solidFill>
                          <a:effectLst/>
                          <a:latin typeface="+mn-lt"/>
                          <a:ea typeface="Calibri"/>
                          <a:cs typeface="Times New Roman"/>
                        </a:rPr>
                        <a:t>Duración:                                5 días / 1 Auditor.</a:t>
                      </a:r>
                    </a:p>
                    <a:p>
                      <a:pPr marL="742950" marR="0" lvl="1" indent="-285750">
                        <a:spcBef>
                          <a:spcPts val="0"/>
                        </a:spcBef>
                        <a:spcAft>
                          <a:spcPts val="0"/>
                        </a:spcAft>
                        <a:buFont typeface="Courier New"/>
                        <a:buChar char="o"/>
                      </a:pPr>
                      <a:r>
                        <a:rPr lang="es-MX" sz="1200" dirty="0" smtClean="0">
                          <a:solidFill>
                            <a:schemeClr val="tx1"/>
                          </a:solidFill>
                          <a:effectLst/>
                          <a:latin typeface="+mn-lt"/>
                          <a:ea typeface="Calibri"/>
                          <a:cs typeface="Times New Roman"/>
                        </a:rPr>
                        <a:t>Los costos son totales, incluyendo todos los viáticos del auditor.</a:t>
                      </a:r>
                    </a:p>
                  </a:txBody>
                  <a:tcP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s-MX" sz="1200" b="0" i="0" u="none" strike="noStrike" cap="none" normalizeH="0" baseline="0" dirty="0" smtClean="0">
                        <a:ln>
                          <a:noFill/>
                        </a:ln>
                        <a:solidFill>
                          <a:schemeClr val="tx1"/>
                        </a:solidFill>
                        <a:effectLst/>
                        <a:latin typeface="+mn-lt"/>
                      </a:endParaRPr>
                    </a:p>
                  </a:txBody>
                  <a:tcP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r h="42386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s-ES" sz="1200" b="1" i="0" u="none" strike="noStrike" cap="none" normalizeH="0" baseline="0" dirty="0" smtClean="0">
                        <a:ln>
                          <a:noFill/>
                        </a:ln>
                        <a:solidFill>
                          <a:schemeClr val="tx1"/>
                        </a:solidFill>
                        <a:effectLst/>
                        <a:latin typeface="+mn-lt"/>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s-MX" sz="1200" b="1" i="0" u="none" strike="noStrike" cap="none" normalizeH="0" baseline="0" dirty="0" smtClean="0">
                        <a:ln>
                          <a:noFill/>
                        </a:ln>
                        <a:solidFill>
                          <a:schemeClr val="tx1"/>
                        </a:solidFill>
                        <a:effectLst/>
                        <a:latin typeface="+mn-lt"/>
                      </a:endParaRPr>
                    </a:p>
                  </a:txBody>
                  <a:tcP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r>
            </a:tbl>
          </a:graphicData>
        </a:graphic>
      </p:graphicFrame>
      <p:sp>
        <p:nvSpPr>
          <p:cNvPr id="25645" name="Rectangle 45"/>
          <p:cNvSpPr>
            <a:spLocks noChangeArrowheads="1"/>
          </p:cNvSpPr>
          <p:nvPr/>
        </p:nvSpPr>
        <p:spPr bwMode="auto">
          <a:xfrm>
            <a:off x="251520" y="764704"/>
            <a:ext cx="554709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MX" sz="1600" b="1" u="none" dirty="0">
                <a:solidFill>
                  <a:schemeClr val="accent2"/>
                </a:solidFill>
              </a:rPr>
              <a:t>Métodos y Procedimientos en Proceso de Acreditación</a:t>
            </a:r>
            <a:endParaRPr lang="es-ES" sz="1600" b="1" u="none" dirty="0">
              <a:solidFill>
                <a:schemeClr val="accent2"/>
              </a:solidFill>
            </a:endParaRPr>
          </a:p>
        </p:txBody>
      </p:sp>
      <p:sp>
        <p:nvSpPr>
          <p:cNvPr id="3" name="TextBox 2"/>
          <p:cNvSpPr txBox="1"/>
          <p:nvPr/>
        </p:nvSpPr>
        <p:spPr>
          <a:xfrm>
            <a:off x="827584" y="6381328"/>
            <a:ext cx="5616624" cy="276999"/>
          </a:xfrm>
          <a:prstGeom prst="rect">
            <a:avLst/>
          </a:prstGeom>
          <a:noFill/>
        </p:spPr>
        <p:txBody>
          <a:bodyPr wrap="square" rtlCol="0">
            <a:spAutoFit/>
          </a:bodyPr>
          <a:lstStyle/>
          <a:p>
            <a:r>
              <a:rPr lang="fr-FR" sz="1200" dirty="0" smtClean="0">
                <a:hlinkClick r:id="rId2" action="ppaction://hlinkfile"/>
              </a:rPr>
              <a:t>MT Preliminary Questionnaire - FOR QUOTE.docx</a:t>
            </a:r>
            <a:endParaRPr lang="es-MX" sz="12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idx="4294967295"/>
          </p:nvPr>
        </p:nvSpPr>
        <p:spPr bwMode="auto">
          <a:xfrm>
            <a:off x="539552" y="4005064"/>
            <a:ext cx="8001000" cy="1439862"/>
          </a:xfrm>
          <a:prstGeom prst="rect">
            <a:avLst/>
          </a:prstGeom>
          <a:ln>
            <a:miter lim="800000"/>
            <a:headEnd/>
            <a:tailEnd/>
          </a:ln>
        </p:spPr>
        <p:txBody>
          <a:bodyPr>
            <a:normAutofit fontScale="9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eaLnBrk="1" fontAlgn="auto" hangingPunct="1">
              <a:spcAft>
                <a:spcPts val="0"/>
              </a:spcAft>
              <a:defRPr/>
            </a:pPr>
            <a:r>
              <a:rPr lang="es-MX" b="1" kern="120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Satisfacción del Cliente</a:t>
            </a:r>
            <a:br>
              <a:rPr lang="es-MX" b="1" kern="120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br>
            <a:r>
              <a:rPr lang="es-MX" sz="1200" b="1" kern="120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r>
            <a:br>
              <a:rPr lang="es-MX" sz="1200" b="1" kern="120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br>
            <a:r>
              <a:rPr lang="es-MX" sz="2400" b="1" kern="120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2010 Y PRIMER TRIM. 2011</a:t>
            </a:r>
            <a:endParaRPr lang="en-US" sz="2400" b="1" kern="120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pic>
        <p:nvPicPr>
          <p:cNvPr id="74759" name="Picture 7" descr="LOGO EQUIPO"/>
          <p:cNvPicPr>
            <a:picLocks noChangeAspect="1" noChangeArrowheads="1"/>
          </p:cNvPicPr>
          <p:nvPr/>
        </p:nvPicPr>
        <p:blipFill>
          <a:blip r:embed="rId3">
            <a:clrChange>
              <a:clrFrom>
                <a:srgbClr val="FEFFFF"/>
              </a:clrFrom>
              <a:clrTo>
                <a:srgbClr val="FEFFFF">
                  <a:alpha val="0"/>
                </a:srgbClr>
              </a:clrTo>
            </a:clrChange>
            <a:extLst>
              <a:ext uri="{28A0092B-C50C-407E-A947-70E740481C1C}">
                <a14:useLocalDpi xmlns:a14="http://schemas.microsoft.com/office/drawing/2010/main" val="0"/>
              </a:ext>
            </a:extLst>
          </a:blip>
          <a:srcRect/>
          <a:stretch>
            <a:fillRect/>
          </a:stretch>
        </p:blipFill>
        <p:spPr bwMode="auto">
          <a:xfrm>
            <a:off x="2987675" y="1052513"/>
            <a:ext cx="3060700" cy="259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7" name="Rectangle 5"/>
          <p:cNvSpPr>
            <a:spLocks noChangeArrowheads="1"/>
          </p:cNvSpPr>
          <p:nvPr/>
        </p:nvSpPr>
        <p:spPr bwMode="auto">
          <a:xfrm>
            <a:off x="971550" y="115888"/>
            <a:ext cx="79216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s-ES" sz="1600" b="1" u="none">
                <a:solidFill>
                  <a:schemeClr val="hlink"/>
                </a:solidFill>
              </a:rPr>
              <a:t>10. Retroalimentación del Cliente</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74759"/>
                                        </p:tgtEl>
                                        <p:attrNameLst>
                                          <p:attrName>style.visibility</p:attrName>
                                        </p:attrNameLst>
                                      </p:cBhvr>
                                      <p:to>
                                        <p:strVal val="visible"/>
                                      </p:to>
                                    </p:set>
                                    <p:anim calcmode="lin" valueType="num">
                                      <p:cBhvr>
                                        <p:cTn id="7" dur="500" fill="hold"/>
                                        <p:tgtEl>
                                          <p:spTgt spid="74759"/>
                                        </p:tgtEl>
                                        <p:attrNameLst>
                                          <p:attrName>ppt_w</p:attrName>
                                        </p:attrNameLst>
                                      </p:cBhvr>
                                      <p:tavLst>
                                        <p:tav tm="0">
                                          <p:val>
                                            <p:fltVal val="0"/>
                                          </p:val>
                                        </p:tav>
                                        <p:tav tm="100000">
                                          <p:val>
                                            <p:strVal val="#ppt_w"/>
                                          </p:val>
                                        </p:tav>
                                      </p:tavLst>
                                    </p:anim>
                                    <p:anim calcmode="lin" valueType="num">
                                      <p:cBhvr>
                                        <p:cTn id="8" dur="500" fill="hold"/>
                                        <p:tgtEl>
                                          <p:spTgt spid="74759"/>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53" presetClass="entr" presetSubtype="0" fill="hold" nodeType="afterEffect">
                                  <p:stCondLst>
                                    <p:cond delay="0"/>
                                  </p:stCondLst>
                                  <p:childTnLst>
                                    <p:set>
                                      <p:cBhvr>
                                        <p:cTn id="11" dur="1" fill="hold">
                                          <p:stCondLst>
                                            <p:cond delay="0"/>
                                          </p:stCondLst>
                                        </p:cTn>
                                        <p:tgtEl>
                                          <p:spTgt spid="74754"/>
                                        </p:tgtEl>
                                        <p:attrNameLst>
                                          <p:attrName>style.visibility</p:attrName>
                                        </p:attrNameLst>
                                      </p:cBhvr>
                                      <p:to>
                                        <p:strVal val="visible"/>
                                      </p:to>
                                    </p:set>
                                    <p:anim calcmode="lin" valueType="num">
                                      <p:cBhvr>
                                        <p:cTn id="12" dur="500" fill="hold"/>
                                        <p:tgtEl>
                                          <p:spTgt spid="74754"/>
                                        </p:tgtEl>
                                        <p:attrNameLst>
                                          <p:attrName>ppt_w</p:attrName>
                                        </p:attrNameLst>
                                      </p:cBhvr>
                                      <p:tavLst>
                                        <p:tav tm="0">
                                          <p:val>
                                            <p:fltVal val="0"/>
                                          </p:val>
                                        </p:tav>
                                        <p:tav tm="100000">
                                          <p:val>
                                            <p:strVal val="#ppt_w"/>
                                          </p:val>
                                        </p:tav>
                                      </p:tavLst>
                                    </p:anim>
                                    <p:anim calcmode="lin" valueType="num">
                                      <p:cBhvr>
                                        <p:cTn id="13" dur="500" fill="hold"/>
                                        <p:tgtEl>
                                          <p:spTgt spid="74754"/>
                                        </p:tgtEl>
                                        <p:attrNameLst>
                                          <p:attrName>ppt_h</p:attrName>
                                        </p:attrNameLst>
                                      </p:cBhvr>
                                      <p:tavLst>
                                        <p:tav tm="0">
                                          <p:val>
                                            <p:fltVal val="0"/>
                                          </p:val>
                                        </p:tav>
                                        <p:tav tm="100000">
                                          <p:val>
                                            <p:strVal val="#ppt_h"/>
                                          </p:val>
                                        </p:tav>
                                      </p:tavLst>
                                    </p:anim>
                                    <p:animEffect transition="in" filter="fade">
                                      <p:cBhvr>
                                        <p:cTn id="14" dur="500"/>
                                        <p:tgtEl>
                                          <p:spTgt spid="747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971550" y="115888"/>
            <a:ext cx="79216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s-ES" sz="1600" b="1" u="none" dirty="0">
                <a:solidFill>
                  <a:schemeClr val="hlink"/>
                </a:solidFill>
              </a:rPr>
              <a:t>10. Retroalimentación del Cliente</a:t>
            </a:r>
          </a:p>
        </p:txBody>
      </p:sp>
      <p:sp>
        <p:nvSpPr>
          <p:cNvPr id="3" name="Rectangle 45"/>
          <p:cNvSpPr>
            <a:spLocks noChangeArrowheads="1"/>
          </p:cNvSpPr>
          <p:nvPr/>
        </p:nvSpPr>
        <p:spPr bwMode="auto">
          <a:xfrm>
            <a:off x="320040" y="764704"/>
            <a:ext cx="86914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MX" sz="1600" b="1" u="none" dirty="0" smtClean="0">
                <a:solidFill>
                  <a:schemeClr val="accent2"/>
                </a:solidFill>
              </a:rPr>
              <a:t>Quejas</a:t>
            </a:r>
            <a:endParaRPr lang="es-ES" sz="1600" b="1" u="none" dirty="0">
              <a:solidFill>
                <a:schemeClr val="accent2"/>
              </a:solidFill>
            </a:endParaRPr>
          </a:p>
        </p:txBody>
      </p:sp>
      <p:sp>
        <p:nvSpPr>
          <p:cNvPr id="4" name="Rectangle 45"/>
          <p:cNvSpPr>
            <a:spLocks noChangeArrowheads="1"/>
          </p:cNvSpPr>
          <p:nvPr/>
        </p:nvSpPr>
        <p:spPr bwMode="auto">
          <a:xfrm>
            <a:off x="320040" y="1196752"/>
            <a:ext cx="774359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ES" sz="1600" u="none" dirty="0" smtClean="0"/>
              <a:t>No existen quejas directas registradas durante 2010 ó el primer semestre del 2011.</a:t>
            </a:r>
            <a:endParaRPr lang="es-ES" sz="1600" u="none" dirty="0"/>
          </a:p>
        </p:txBody>
      </p:sp>
      <p:sp>
        <p:nvSpPr>
          <p:cNvPr id="5" name="Rectangle 45"/>
          <p:cNvSpPr>
            <a:spLocks noChangeArrowheads="1"/>
          </p:cNvSpPr>
          <p:nvPr/>
        </p:nvSpPr>
        <p:spPr bwMode="auto">
          <a:xfrm>
            <a:off x="323528" y="3018438"/>
            <a:ext cx="248978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MX" sz="1600" b="1" u="none" dirty="0" smtClean="0">
                <a:solidFill>
                  <a:schemeClr val="accent2"/>
                </a:solidFill>
              </a:rPr>
              <a:t>Satisfacción del Cliente</a:t>
            </a:r>
            <a:endParaRPr lang="es-ES" sz="1600" b="1" u="none" dirty="0">
              <a:solidFill>
                <a:schemeClr val="accent2"/>
              </a:solidFill>
            </a:endParaRPr>
          </a:p>
        </p:txBody>
      </p:sp>
      <p:sp>
        <p:nvSpPr>
          <p:cNvPr id="6" name="Rectangle 45"/>
          <p:cNvSpPr>
            <a:spLocks noChangeArrowheads="1"/>
          </p:cNvSpPr>
          <p:nvPr/>
        </p:nvSpPr>
        <p:spPr bwMode="auto">
          <a:xfrm>
            <a:off x="323528" y="3450486"/>
            <a:ext cx="743344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ES" sz="1600" u="none" dirty="0" smtClean="0"/>
              <a:t>La información utilizada proviene del análisis de encuestas enviadas a muestra </a:t>
            </a:r>
          </a:p>
          <a:p>
            <a:r>
              <a:rPr lang="es-ES" sz="1600" u="none" dirty="0" smtClean="0"/>
              <a:t>estadísticamente representativa del total de servicios proveídos en el período.</a:t>
            </a:r>
            <a:endParaRPr lang="es-ES" sz="1600" u="none" dirty="0"/>
          </a:p>
        </p:txBody>
      </p:sp>
    </p:spTree>
    <p:extLst>
      <p:ext uri="{BB962C8B-B14F-4D97-AF65-F5344CB8AC3E}">
        <p14:creationId xmlns:p14="http://schemas.microsoft.com/office/powerpoint/2010/main" val="6316662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1 Título"/>
          <p:cNvSpPr>
            <a:spLocks noGrp="1"/>
          </p:cNvSpPr>
          <p:nvPr>
            <p:ph type="title" idx="4294967295"/>
          </p:nvPr>
        </p:nvSpPr>
        <p:spPr bwMode="auto">
          <a:xfrm>
            <a:off x="468313" y="44450"/>
            <a:ext cx="8229600" cy="11303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s-MX" smtClean="0"/>
              <a:t>Actitud del personal</a:t>
            </a:r>
          </a:p>
        </p:txBody>
      </p:sp>
      <p:graphicFrame>
        <p:nvGraphicFramePr>
          <p:cNvPr id="4" name="Shape"/>
          <p:cNvGraphicFramePr>
            <a:graphicFrameLocks noGrp="1"/>
          </p:cNvGraphicFramePr>
          <p:nvPr/>
        </p:nvGraphicFramePr>
        <p:xfrm>
          <a:off x="251520" y="836712"/>
          <a:ext cx="8582025" cy="5838825"/>
        </p:xfrm>
        <a:graphic>
          <a:graphicData uri="http://schemas.openxmlformats.org/drawingml/2006/chart">
            <c:chart xmlns:c="http://schemas.openxmlformats.org/drawingml/2006/chart" xmlns:r="http://schemas.openxmlformats.org/officeDocument/2006/relationships" r:id="rId3"/>
          </a:graphicData>
        </a:graphic>
      </p:graphicFrame>
      <p:sp>
        <p:nvSpPr>
          <p:cNvPr id="36868" name="Rectangle 4"/>
          <p:cNvSpPr>
            <a:spLocks noChangeArrowheads="1"/>
          </p:cNvSpPr>
          <p:nvPr/>
        </p:nvSpPr>
        <p:spPr bwMode="auto">
          <a:xfrm>
            <a:off x="971550" y="115888"/>
            <a:ext cx="79216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s-ES" sz="1600" b="1" u="none" dirty="0">
                <a:solidFill>
                  <a:schemeClr val="hlink"/>
                </a:solidFill>
              </a:rPr>
              <a:t>10. Retroalimentación del Cliente</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1 Título"/>
          <p:cNvSpPr>
            <a:spLocks noGrp="1"/>
          </p:cNvSpPr>
          <p:nvPr>
            <p:ph type="title" idx="4294967295"/>
          </p:nvPr>
        </p:nvSpPr>
        <p:spPr bwMode="auto">
          <a:xfrm>
            <a:off x="468313" y="0"/>
            <a:ext cx="8229600" cy="11430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s-MX" smtClean="0"/>
              <a:t>Competencias del personal</a:t>
            </a:r>
          </a:p>
        </p:txBody>
      </p:sp>
      <p:graphicFrame>
        <p:nvGraphicFramePr>
          <p:cNvPr id="4" name="Shape"/>
          <p:cNvGraphicFramePr>
            <a:graphicFrameLocks noGrp="1"/>
          </p:cNvGraphicFramePr>
          <p:nvPr/>
        </p:nvGraphicFramePr>
        <p:xfrm>
          <a:off x="323528" y="836712"/>
          <a:ext cx="8582025" cy="583882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1 Título"/>
          <p:cNvSpPr>
            <a:spLocks noGrp="1"/>
          </p:cNvSpPr>
          <p:nvPr>
            <p:ph type="title" idx="4294967295"/>
          </p:nvPr>
        </p:nvSpPr>
        <p:spPr bwMode="auto">
          <a:xfrm>
            <a:off x="468313" y="0"/>
            <a:ext cx="8229600" cy="1143000"/>
          </a:xfrm>
          <a:prstGeom prst="rect">
            <a:avLst/>
          </a:prstGeom>
          <a:solidFill>
            <a:srgbClr val="FFFFFF"/>
          </a:solid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r>
              <a:rPr lang="es-MX" smtClean="0"/>
              <a:t>Percepción del servicio</a:t>
            </a:r>
          </a:p>
        </p:txBody>
      </p:sp>
      <p:graphicFrame>
        <p:nvGraphicFramePr>
          <p:cNvPr id="5" name="Shape"/>
          <p:cNvGraphicFramePr>
            <a:graphicFrameLocks noGrp="1"/>
          </p:cNvGraphicFramePr>
          <p:nvPr/>
        </p:nvGraphicFramePr>
        <p:xfrm>
          <a:off x="251520" y="764704"/>
          <a:ext cx="8582025" cy="583882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1 Título"/>
          <p:cNvSpPr>
            <a:spLocks noGrp="1"/>
          </p:cNvSpPr>
          <p:nvPr>
            <p:ph type="title" idx="4294967295"/>
          </p:nvPr>
        </p:nvSpPr>
        <p:spPr bwMode="auto">
          <a:xfrm>
            <a:off x="468313" y="0"/>
            <a:ext cx="8229600" cy="1143000"/>
          </a:xfrm>
          <a:prstGeom prst="rect">
            <a:avLst/>
          </a:prstGeom>
          <a:solidFill>
            <a:srgbClr val="FFFFFF"/>
          </a:solid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r>
              <a:rPr lang="es-MX" smtClean="0"/>
              <a:t>Percepción del servicio</a:t>
            </a:r>
          </a:p>
        </p:txBody>
      </p:sp>
      <p:graphicFrame>
        <p:nvGraphicFramePr>
          <p:cNvPr id="4" name="Shape"/>
          <p:cNvGraphicFramePr>
            <a:graphicFrameLocks noGrp="1"/>
          </p:cNvGraphicFramePr>
          <p:nvPr/>
        </p:nvGraphicFramePr>
        <p:xfrm>
          <a:off x="251520" y="836712"/>
          <a:ext cx="8582025" cy="583882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1 Título"/>
          <p:cNvSpPr>
            <a:spLocks noGrp="1"/>
          </p:cNvSpPr>
          <p:nvPr>
            <p:ph type="title" idx="4294967295"/>
          </p:nvPr>
        </p:nvSpPr>
        <p:spPr bwMode="auto">
          <a:xfrm>
            <a:off x="468313" y="0"/>
            <a:ext cx="8229600" cy="1143000"/>
          </a:xfrm>
          <a:prstGeom prst="rect">
            <a:avLst/>
          </a:prstGeom>
          <a:solidFill>
            <a:srgbClr val="FFFFFF"/>
          </a:solid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r>
              <a:rPr lang="es-MX" smtClean="0"/>
              <a:t>Percepción del servicio</a:t>
            </a:r>
          </a:p>
        </p:txBody>
      </p:sp>
      <p:graphicFrame>
        <p:nvGraphicFramePr>
          <p:cNvPr id="4" name="Shape"/>
          <p:cNvGraphicFramePr>
            <a:graphicFrameLocks noGrp="1"/>
          </p:cNvGraphicFramePr>
          <p:nvPr/>
        </p:nvGraphicFramePr>
        <p:xfrm>
          <a:off x="251520" y="764704"/>
          <a:ext cx="8582025" cy="583882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247" name="Group 151"/>
          <p:cNvGraphicFramePr>
            <a:graphicFrameLocks noGrp="1"/>
          </p:cNvGraphicFramePr>
          <p:nvPr>
            <p:extLst>
              <p:ext uri="{D42A27DB-BD31-4B8C-83A1-F6EECF244321}">
                <p14:modId xmlns:p14="http://schemas.microsoft.com/office/powerpoint/2010/main" val="966425368"/>
              </p:ext>
            </p:extLst>
          </p:nvPr>
        </p:nvGraphicFramePr>
        <p:xfrm>
          <a:off x="611188" y="1397000"/>
          <a:ext cx="7921625" cy="4389120"/>
        </p:xfrm>
        <a:graphic>
          <a:graphicData uri="http://schemas.openxmlformats.org/drawingml/2006/table">
            <a:tbl>
              <a:tblPr/>
              <a:tblGrid>
                <a:gridCol w="1584325"/>
                <a:gridCol w="1584325"/>
                <a:gridCol w="1584325"/>
                <a:gridCol w="1584325"/>
                <a:gridCol w="1584325"/>
              </a:tblGrid>
              <a:tr h="4397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Clave</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Acuerdo</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Responsable</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Fecha Compromiso</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Avance</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r>
              <a:tr h="4397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RD-O-01-10-01</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Solicitar cotizaciones a organismos certificadores para comparar costos para renovar certificación</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Julio Fierro</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Juan I. Bustillo</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Mayo 2010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100%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r h="4921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RD-O-01-10-02</a:t>
                      </a:r>
                      <a:endParaRPr kumimoji="0" lang="es-ES" sz="1200" b="0" i="0" u="none" strike="noStrike" cap="none" normalizeH="0" baseline="0" dirty="0" smtClean="0">
                        <a:ln>
                          <a:noFill/>
                        </a:ln>
                        <a:solidFill>
                          <a:schemeClr val="tx1"/>
                        </a:solidFill>
                        <a:effectLst/>
                        <a:latin typeface="Arial" charset="0"/>
                      </a:endParaRPr>
                    </a:p>
                    <a:p>
                      <a:pPr marL="0" marR="0" lvl="0" indent="0" algn="ctr" defTabSz="914400" rtl="0" eaLnBrk="0" fontAlgn="base" latinLnBrk="0" hangingPunct="0">
                        <a:lnSpc>
                          <a:spcPct val="100000"/>
                        </a:lnSpc>
                        <a:spcBef>
                          <a:spcPct val="20000"/>
                        </a:spcBef>
                        <a:spcAft>
                          <a:spcPct val="0"/>
                        </a:spcAft>
                        <a:buClrTx/>
                        <a:buSzTx/>
                        <a:buFontTx/>
                        <a:buNone/>
                        <a:tabLst/>
                      </a:pP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Solicitar presupuesto destinado a cubrir las actividades necesarias para mantener el SGC durante el 2010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Julio Fierro</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Juan I. Bustillo</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Marzo 2010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100%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r h="4397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RD-O-01-10-03</a:t>
                      </a:r>
                      <a:endParaRPr kumimoji="0" lang="es-ES" sz="1200" b="0" i="0" u="none" strike="noStrike" cap="none" normalizeH="0" baseline="0" dirty="0" smtClean="0">
                        <a:ln>
                          <a:noFill/>
                        </a:ln>
                        <a:solidFill>
                          <a:schemeClr val="tx1"/>
                        </a:solidFill>
                        <a:effectLst/>
                        <a:latin typeface="Arial" charset="0"/>
                      </a:endParaRPr>
                    </a:p>
                    <a:p>
                      <a:pPr marL="0" marR="0" lvl="0" indent="0" algn="ctr" defTabSz="914400" rtl="0" eaLnBrk="0" fontAlgn="base" latinLnBrk="0" hangingPunct="0">
                        <a:lnSpc>
                          <a:spcPct val="100000"/>
                        </a:lnSpc>
                        <a:spcBef>
                          <a:spcPct val="20000"/>
                        </a:spcBef>
                        <a:spcAft>
                          <a:spcPct val="0"/>
                        </a:spcAft>
                        <a:buClrTx/>
                        <a:buSzTx/>
                        <a:buFontTx/>
                        <a:buNone/>
                        <a:tabLst/>
                      </a:pP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Dar seguimiento, cuando proceda, a los comentarios que realizan los clientes en las encuestas de satisfacción</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Mónica Palacios (Cecilia Miranda)</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Permanente</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100%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bl>
          </a:graphicData>
        </a:graphic>
      </p:graphicFrame>
      <p:sp>
        <p:nvSpPr>
          <p:cNvPr id="4148" name="Rectangle 52"/>
          <p:cNvSpPr>
            <a:spLocks noChangeArrowheads="1"/>
          </p:cNvSpPr>
          <p:nvPr/>
        </p:nvSpPr>
        <p:spPr bwMode="auto">
          <a:xfrm>
            <a:off x="4859338" y="115888"/>
            <a:ext cx="39608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s-ES" sz="1600" b="1" u="none" dirty="0">
                <a:solidFill>
                  <a:schemeClr val="hlink"/>
                </a:solidFill>
              </a:rPr>
              <a:t>1. Seguimiento de acuerdos</a:t>
            </a:r>
          </a:p>
        </p:txBody>
      </p:sp>
      <p:sp>
        <p:nvSpPr>
          <p:cNvPr id="4173" name="Text Box 77"/>
          <p:cNvSpPr txBox="1">
            <a:spLocks noChangeArrowheads="1"/>
          </p:cNvSpPr>
          <p:nvPr/>
        </p:nvSpPr>
        <p:spPr bwMode="auto">
          <a:xfrm>
            <a:off x="663575" y="857250"/>
            <a:ext cx="2165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MX" u="none" dirty="0">
                <a:solidFill>
                  <a:schemeClr val="accent2"/>
                </a:solidFill>
              </a:rPr>
              <a:t>Acuerdos Tomados</a:t>
            </a:r>
            <a:endParaRPr lang="es-ES" u="none" dirty="0">
              <a:solidFill>
                <a:schemeClr val="accent2"/>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1 Título"/>
          <p:cNvSpPr>
            <a:spLocks noGrp="1"/>
          </p:cNvSpPr>
          <p:nvPr>
            <p:ph type="title" idx="4294967295"/>
          </p:nvPr>
        </p:nvSpPr>
        <p:spPr bwMode="auto">
          <a:xfrm>
            <a:off x="468313" y="0"/>
            <a:ext cx="8229600" cy="1143000"/>
          </a:xfrm>
          <a:prstGeom prst="rect">
            <a:avLst/>
          </a:prstGeom>
          <a:solidFill>
            <a:srgbClr val="FFFFFF"/>
          </a:solid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r>
              <a:rPr lang="es-MX" smtClean="0"/>
              <a:t>Percepción del servicio</a:t>
            </a:r>
          </a:p>
        </p:txBody>
      </p:sp>
      <p:graphicFrame>
        <p:nvGraphicFramePr>
          <p:cNvPr id="4" name="Shape"/>
          <p:cNvGraphicFramePr>
            <a:graphicFrameLocks noGrp="1"/>
          </p:cNvGraphicFramePr>
          <p:nvPr/>
        </p:nvGraphicFramePr>
        <p:xfrm>
          <a:off x="251520" y="836712"/>
          <a:ext cx="8582025" cy="583882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1 Título"/>
          <p:cNvSpPr>
            <a:spLocks noGrp="1"/>
          </p:cNvSpPr>
          <p:nvPr>
            <p:ph type="title" idx="4294967295"/>
          </p:nvPr>
        </p:nvSpPr>
        <p:spPr bwMode="auto">
          <a:xfrm>
            <a:off x="468313" y="0"/>
            <a:ext cx="8229600" cy="1143000"/>
          </a:xfrm>
          <a:prstGeom prst="rect">
            <a:avLst/>
          </a:prstGeom>
          <a:solidFill>
            <a:srgbClr val="FFFFFF"/>
          </a:solid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r>
              <a:rPr lang="es-MX" smtClean="0"/>
              <a:t>Disponibilidad</a:t>
            </a:r>
          </a:p>
        </p:txBody>
      </p:sp>
      <p:graphicFrame>
        <p:nvGraphicFramePr>
          <p:cNvPr id="4" name="Shape"/>
          <p:cNvGraphicFramePr>
            <a:graphicFrameLocks noGrp="1"/>
          </p:cNvGraphicFramePr>
          <p:nvPr/>
        </p:nvGraphicFramePr>
        <p:xfrm>
          <a:off x="179512" y="764704"/>
          <a:ext cx="8582025" cy="583882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1 Título"/>
          <p:cNvSpPr>
            <a:spLocks noGrp="1"/>
          </p:cNvSpPr>
          <p:nvPr>
            <p:ph type="title" idx="4294967295"/>
          </p:nvPr>
        </p:nvSpPr>
        <p:spPr bwMode="auto">
          <a:xfrm>
            <a:off x="468313" y="0"/>
            <a:ext cx="8229600" cy="1143000"/>
          </a:xfrm>
          <a:prstGeom prst="rect">
            <a:avLst/>
          </a:prstGeom>
          <a:solidFill>
            <a:srgbClr val="FFFFFF"/>
          </a:solid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r>
              <a:rPr lang="es-MX" smtClean="0"/>
              <a:t>Satisfacción promedio</a:t>
            </a:r>
          </a:p>
        </p:txBody>
      </p:sp>
      <p:graphicFrame>
        <p:nvGraphicFramePr>
          <p:cNvPr id="4" name="Shape"/>
          <p:cNvGraphicFramePr>
            <a:graphicFrameLocks noGrp="1"/>
          </p:cNvGraphicFramePr>
          <p:nvPr/>
        </p:nvGraphicFramePr>
        <p:xfrm>
          <a:off x="251520" y="836712"/>
          <a:ext cx="8582025" cy="583882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611560" y="2708920"/>
            <a:ext cx="8001000" cy="1439862"/>
          </a:xfrm>
          <a:prstGeom prst="rect">
            <a:avLst/>
          </a:prstGeom>
          <a:noFill/>
          <a:ln>
            <a:miter lim="800000"/>
            <a:headEnd/>
            <a:tailEnd/>
          </a:ln>
        </p:spPr>
        <p:txBody>
          <a:bodyPr>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fontAlgn="auto">
              <a:spcAft>
                <a:spcPts val="0"/>
              </a:spcAft>
              <a:defRPr/>
            </a:pPr>
            <a:r>
              <a:rPr lang="es-MX" sz="4400" b="1" u="none"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mj-lt"/>
                <a:ea typeface="+mj-ea"/>
                <a:cs typeface="+mj-cs"/>
              </a:rPr>
              <a:t>Comentarios 2010</a:t>
            </a:r>
            <a:endParaRPr lang="en-US" sz="2400" b="1" u="none"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ChangeArrowheads="1"/>
          </p:cNvSpPr>
          <p:nvPr/>
        </p:nvSpPr>
        <p:spPr bwMode="auto">
          <a:xfrm>
            <a:off x="2339975" y="693738"/>
            <a:ext cx="4537075" cy="366712"/>
          </a:xfrm>
          <a:prstGeom prst="rect">
            <a:avLst/>
          </a:prstGeom>
          <a:noFill/>
          <a:ln w="9525" algn="ctr">
            <a:noFill/>
            <a:miter lim="800000"/>
            <a:headEnd/>
            <a:tailEnd/>
          </a:ln>
        </p:spPr>
        <p:txBody>
          <a:bodyPr>
            <a:spAutoFit/>
          </a:bodyPr>
          <a:lstStyle/>
          <a:p>
            <a:pPr algn="ctr" fontAlgn="auto">
              <a:spcBef>
                <a:spcPct val="50000"/>
              </a:spcBef>
              <a:spcAft>
                <a:spcPts val="0"/>
              </a:spcAft>
              <a:defRPr/>
            </a:pPr>
            <a:r>
              <a:rPr lang="es-ES" b="1" u="none" dirty="0">
                <a:solidFill>
                  <a:schemeClr val="accent1">
                    <a:lumMod val="75000"/>
                  </a:schemeClr>
                </a:solidFill>
                <a:latin typeface="Arial" pitchFamily="34" charset="0"/>
                <a:cs typeface="Arial" pitchFamily="34" charset="0"/>
              </a:rPr>
              <a:t>Comentarios Derivados del Sondeo</a:t>
            </a:r>
          </a:p>
        </p:txBody>
      </p:sp>
      <p:sp>
        <p:nvSpPr>
          <p:cNvPr id="11267" name="Text Box 201"/>
          <p:cNvSpPr txBox="1">
            <a:spLocks noChangeArrowheads="1"/>
          </p:cNvSpPr>
          <p:nvPr/>
        </p:nvSpPr>
        <p:spPr bwMode="auto">
          <a:xfrm>
            <a:off x="755650" y="1412875"/>
            <a:ext cx="7921625" cy="30797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ct val="50000"/>
              </a:spcBef>
              <a:spcAft>
                <a:spcPts val="0"/>
              </a:spcAft>
              <a:defRPr/>
            </a:pPr>
            <a:r>
              <a:rPr lang="es-MX" sz="1400" u="none" dirty="0"/>
              <a:t>Podrían mejorar la rapidez en respuesta, cotización, envío de resultados y atención.</a:t>
            </a:r>
            <a:endParaRPr lang="es-ES" sz="1400" u="none" dirty="0"/>
          </a:p>
        </p:txBody>
      </p:sp>
      <p:sp>
        <p:nvSpPr>
          <p:cNvPr id="11268" name="Text Box 202"/>
          <p:cNvSpPr txBox="1">
            <a:spLocks noChangeArrowheads="1"/>
          </p:cNvSpPr>
          <p:nvPr/>
        </p:nvSpPr>
        <p:spPr bwMode="auto">
          <a:xfrm>
            <a:off x="755650" y="1989138"/>
            <a:ext cx="7920038" cy="30797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ct val="50000"/>
              </a:spcBef>
              <a:spcAft>
                <a:spcPts val="0"/>
              </a:spcAft>
              <a:defRPr/>
            </a:pPr>
            <a:r>
              <a:rPr lang="es-MX" sz="1400" u="none" dirty="0"/>
              <a:t>Muy buen reporte; el planteamiento, definiciones y resultados del trabajo a un excelente nivel.</a:t>
            </a:r>
            <a:endParaRPr lang="es-ES" sz="1400" u="none" dirty="0"/>
          </a:p>
        </p:txBody>
      </p:sp>
      <p:sp>
        <p:nvSpPr>
          <p:cNvPr id="11269" name="Text Box 203"/>
          <p:cNvSpPr txBox="1">
            <a:spLocks noChangeArrowheads="1"/>
          </p:cNvSpPr>
          <p:nvPr/>
        </p:nvSpPr>
        <p:spPr bwMode="auto">
          <a:xfrm>
            <a:off x="755650" y="2636838"/>
            <a:ext cx="7993063" cy="52387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ct val="50000"/>
              </a:spcBef>
              <a:spcAft>
                <a:spcPts val="0"/>
              </a:spcAft>
              <a:defRPr/>
            </a:pPr>
            <a:r>
              <a:rPr lang="es-MX" sz="1400" u="none" dirty="0"/>
              <a:t>Precios altos, si es posible bajar los costos de los servicios, estipulación de fechas compromiso. No le gusta que le retiren los documentos personales para entrar en caseta.</a:t>
            </a:r>
            <a:endParaRPr lang="es-ES" sz="1400" u="none" dirty="0"/>
          </a:p>
        </p:txBody>
      </p:sp>
      <p:sp>
        <p:nvSpPr>
          <p:cNvPr id="11270" name="Text Box 204"/>
          <p:cNvSpPr txBox="1">
            <a:spLocks noChangeArrowheads="1"/>
          </p:cNvSpPr>
          <p:nvPr/>
        </p:nvSpPr>
        <p:spPr bwMode="auto">
          <a:xfrm>
            <a:off x="755650" y="3429000"/>
            <a:ext cx="7920038" cy="30797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ct val="50000"/>
              </a:spcBef>
              <a:spcAft>
                <a:spcPts val="0"/>
              </a:spcAft>
              <a:defRPr/>
            </a:pPr>
            <a:r>
              <a:rPr lang="es-MX" sz="1400" u="none" dirty="0"/>
              <a:t>Hay que bajar Precios.</a:t>
            </a:r>
            <a:endParaRPr lang="es-ES" sz="1400" u="none" dirty="0"/>
          </a:p>
        </p:txBody>
      </p:sp>
      <p:sp>
        <p:nvSpPr>
          <p:cNvPr id="11271" name="Text Box 205"/>
          <p:cNvSpPr txBox="1">
            <a:spLocks noChangeArrowheads="1"/>
          </p:cNvSpPr>
          <p:nvPr/>
        </p:nvSpPr>
        <p:spPr bwMode="auto">
          <a:xfrm>
            <a:off x="755650" y="4005263"/>
            <a:ext cx="7920038" cy="522287"/>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ct val="50000"/>
              </a:spcBef>
              <a:spcAft>
                <a:spcPts val="0"/>
              </a:spcAft>
              <a:defRPr/>
            </a:pPr>
            <a:r>
              <a:rPr lang="es-MX" sz="1400" u="none" dirty="0"/>
              <a:t>El servicio es muy bueno. Solo creo que una oportunidad de mejora seria buscar la manera de relacionar los resultados de los análisis con nuestros procesos. </a:t>
            </a:r>
            <a:endParaRPr lang="es-ES" sz="1400" u="none" dirty="0"/>
          </a:p>
        </p:txBody>
      </p:sp>
      <p:sp>
        <p:nvSpPr>
          <p:cNvPr id="11272" name="Text Box 206"/>
          <p:cNvSpPr txBox="1">
            <a:spLocks noChangeArrowheads="1"/>
          </p:cNvSpPr>
          <p:nvPr/>
        </p:nvSpPr>
        <p:spPr bwMode="auto">
          <a:xfrm>
            <a:off x="755650" y="4797425"/>
            <a:ext cx="7920038" cy="30480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ct val="50000"/>
              </a:spcBef>
              <a:spcAft>
                <a:spcPts val="0"/>
              </a:spcAft>
              <a:defRPr/>
            </a:pPr>
            <a:r>
              <a:rPr lang="es-MX" sz="1400" u="none" dirty="0"/>
              <a:t>El tiempo que se tardan en emitir los informes de resultados es muy largo.</a:t>
            </a:r>
            <a:endParaRPr lang="es-ES" sz="1400" u="none" dirty="0"/>
          </a:p>
        </p:txBody>
      </p:sp>
      <p:pic>
        <p:nvPicPr>
          <p:cNvPr id="55305" name="Picture 10" descr="http://www.sil.org/~tuggyd/tetel/sup/palomita.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0825" y="1412875"/>
            <a:ext cx="40481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5306" name="Picture 10" descr="http://www.sil.org/~tuggyd/tetel/sup/palomita.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0825" y="2060575"/>
            <a:ext cx="40481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5307" name="Picture 10" descr="http://www.sil.org/~tuggyd/tetel/sup/palomita.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0825" y="4149725"/>
            <a:ext cx="40481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5308" name="Picture 10" descr="http://www.sil.org/~tuggyd/tetel/sup/palomita.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0825" y="3429000"/>
            <a:ext cx="40481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5309" name="Picture 10" descr="http://www.sil.org/~tuggyd/tetel/sup/palomita.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0825" y="2781300"/>
            <a:ext cx="40481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5310" name="Picture 10" descr="http://www.sil.org/~tuggyd/tetel/sup/palomita.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0825" y="4797425"/>
            <a:ext cx="40481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 Box 206"/>
          <p:cNvSpPr txBox="1">
            <a:spLocks noChangeArrowheads="1"/>
          </p:cNvSpPr>
          <p:nvPr/>
        </p:nvSpPr>
        <p:spPr bwMode="auto">
          <a:xfrm>
            <a:off x="755650" y="5373688"/>
            <a:ext cx="7920038" cy="30480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ct val="50000"/>
              </a:spcBef>
              <a:spcAft>
                <a:spcPts val="0"/>
              </a:spcAft>
              <a:defRPr/>
            </a:pPr>
            <a:r>
              <a:rPr lang="es-MX" sz="1400" u="none" dirty="0"/>
              <a:t>Realmente el soporte y servicio que hemos recibido </a:t>
            </a:r>
            <a:r>
              <a:rPr lang="es-MX" sz="1400" u="none" dirty="0" smtClean="0"/>
              <a:t>ha </a:t>
            </a:r>
            <a:r>
              <a:rPr lang="es-MX" sz="1400" u="none" dirty="0"/>
              <a:t>sido excelente, muchas gracias.</a:t>
            </a:r>
            <a:endParaRPr lang="es-ES" sz="1400" u="none" dirty="0"/>
          </a:p>
        </p:txBody>
      </p:sp>
      <p:pic>
        <p:nvPicPr>
          <p:cNvPr id="55312" name="Picture 10" descr="http://www.sil.org/~tuggyd/tetel/sup/palomita.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0825" y="5445125"/>
            <a:ext cx="40481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 Box 201"/>
          <p:cNvSpPr txBox="1">
            <a:spLocks noChangeArrowheads="1"/>
          </p:cNvSpPr>
          <p:nvPr/>
        </p:nvSpPr>
        <p:spPr bwMode="auto">
          <a:xfrm>
            <a:off x="755650" y="6021388"/>
            <a:ext cx="7921625" cy="30797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ct val="50000"/>
              </a:spcBef>
              <a:spcAft>
                <a:spcPts val="0"/>
              </a:spcAft>
              <a:defRPr/>
            </a:pPr>
            <a:r>
              <a:rPr lang="es-MX" sz="1400" u="none" dirty="0"/>
              <a:t>Gracias por sus servicios.</a:t>
            </a:r>
            <a:endParaRPr lang="es-ES" sz="1400" u="none" dirty="0"/>
          </a:p>
        </p:txBody>
      </p:sp>
      <p:pic>
        <p:nvPicPr>
          <p:cNvPr id="55314" name="Picture 10" descr="http://www.sil.org/~tuggyd/tetel/sup/palomita.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0825" y="6092825"/>
            <a:ext cx="40481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afterEffect">
                                  <p:stCondLst>
                                    <p:cond delay="0"/>
                                  </p:stCondLst>
                                  <p:childTnLst>
                                    <p:set>
                                      <p:cBhvr>
                                        <p:cTn id="6" dur="1" fill="hold">
                                          <p:stCondLst>
                                            <p:cond delay="0"/>
                                          </p:stCondLst>
                                        </p:cTn>
                                        <p:tgtEl>
                                          <p:spTgt spid="288770"/>
                                        </p:tgtEl>
                                        <p:attrNameLst>
                                          <p:attrName>style.visibility</p:attrName>
                                        </p:attrNameLst>
                                      </p:cBhvr>
                                      <p:to>
                                        <p:strVal val="visible"/>
                                      </p:to>
                                    </p:set>
                                    <p:anim calcmode="lin" valueType="num">
                                      <p:cBhvr additive="base">
                                        <p:cTn id="7" dur="500" fill="hold"/>
                                        <p:tgtEl>
                                          <p:spTgt spid="288770"/>
                                        </p:tgtEl>
                                        <p:attrNameLst>
                                          <p:attrName>ppt_x</p:attrName>
                                        </p:attrNameLst>
                                      </p:cBhvr>
                                      <p:tavLst>
                                        <p:tav tm="0">
                                          <p:val>
                                            <p:strVal val="1+#ppt_w/2"/>
                                          </p:val>
                                        </p:tav>
                                        <p:tav tm="100000">
                                          <p:val>
                                            <p:strVal val="#ppt_x"/>
                                          </p:val>
                                        </p:tav>
                                      </p:tavLst>
                                    </p:anim>
                                    <p:anim calcmode="lin" valueType="num">
                                      <p:cBhvr additive="base">
                                        <p:cTn id="8" dur="500" fill="hold"/>
                                        <p:tgtEl>
                                          <p:spTgt spid="28877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8770" grpId="0"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ChangeArrowheads="1"/>
          </p:cNvSpPr>
          <p:nvPr/>
        </p:nvSpPr>
        <p:spPr bwMode="auto">
          <a:xfrm>
            <a:off x="2339975" y="693738"/>
            <a:ext cx="4537075" cy="366712"/>
          </a:xfrm>
          <a:prstGeom prst="rect">
            <a:avLst/>
          </a:prstGeom>
          <a:noFill/>
          <a:ln w="9525" algn="ctr">
            <a:noFill/>
            <a:miter lim="800000"/>
            <a:headEnd/>
            <a:tailEnd/>
          </a:ln>
        </p:spPr>
        <p:txBody>
          <a:bodyPr>
            <a:spAutoFit/>
          </a:bodyPr>
          <a:lstStyle/>
          <a:p>
            <a:pPr algn="ctr" fontAlgn="auto">
              <a:spcBef>
                <a:spcPct val="50000"/>
              </a:spcBef>
              <a:spcAft>
                <a:spcPts val="0"/>
              </a:spcAft>
              <a:defRPr/>
            </a:pPr>
            <a:r>
              <a:rPr lang="es-ES" b="1" u="none" dirty="0">
                <a:solidFill>
                  <a:schemeClr val="accent1">
                    <a:lumMod val="75000"/>
                  </a:schemeClr>
                </a:solidFill>
                <a:latin typeface="Arial" pitchFamily="34" charset="0"/>
                <a:cs typeface="Arial" pitchFamily="34" charset="0"/>
              </a:rPr>
              <a:t>Comentarios Derivados del Sondeo</a:t>
            </a:r>
          </a:p>
        </p:txBody>
      </p:sp>
      <p:sp>
        <p:nvSpPr>
          <p:cNvPr id="11268" name="Text Box 202"/>
          <p:cNvSpPr txBox="1">
            <a:spLocks noChangeArrowheads="1"/>
          </p:cNvSpPr>
          <p:nvPr/>
        </p:nvSpPr>
        <p:spPr bwMode="auto">
          <a:xfrm>
            <a:off x="755650" y="1196975"/>
            <a:ext cx="7920038" cy="30797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ct val="50000"/>
              </a:spcBef>
              <a:spcAft>
                <a:spcPts val="0"/>
              </a:spcAft>
              <a:defRPr/>
            </a:pPr>
            <a:r>
              <a:rPr lang="es-ES" sz="1400" u="none" dirty="0"/>
              <a:t>Excelente Servicio.</a:t>
            </a:r>
          </a:p>
        </p:txBody>
      </p:sp>
      <p:sp>
        <p:nvSpPr>
          <p:cNvPr id="11269" name="Text Box 203"/>
          <p:cNvSpPr txBox="1">
            <a:spLocks noChangeArrowheads="1"/>
          </p:cNvSpPr>
          <p:nvPr/>
        </p:nvSpPr>
        <p:spPr bwMode="auto">
          <a:xfrm>
            <a:off x="755650" y="1773238"/>
            <a:ext cx="7993063" cy="30797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ct val="50000"/>
              </a:spcBef>
              <a:spcAft>
                <a:spcPts val="0"/>
              </a:spcAft>
              <a:defRPr/>
            </a:pPr>
            <a:r>
              <a:rPr lang="es-ES" sz="1400" u="none" dirty="0"/>
              <a:t>Todo muy Bien.</a:t>
            </a:r>
          </a:p>
        </p:txBody>
      </p:sp>
      <p:sp>
        <p:nvSpPr>
          <p:cNvPr id="11270" name="Text Box 204"/>
          <p:cNvSpPr txBox="1">
            <a:spLocks noChangeArrowheads="1"/>
          </p:cNvSpPr>
          <p:nvPr/>
        </p:nvSpPr>
        <p:spPr bwMode="auto">
          <a:xfrm>
            <a:off x="755650" y="2276475"/>
            <a:ext cx="7920038" cy="30797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ct val="50000"/>
              </a:spcBef>
              <a:spcAft>
                <a:spcPts val="0"/>
              </a:spcAft>
              <a:defRPr/>
            </a:pPr>
            <a:r>
              <a:rPr lang="es-MX" sz="1400" u="none" dirty="0"/>
              <a:t>Hemos sido atendidos muy bien, atención.</a:t>
            </a:r>
            <a:endParaRPr lang="es-ES" sz="1400" u="none" dirty="0"/>
          </a:p>
        </p:txBody>
      </p:sp>
      <p:sp>
        <p:nvSpPr>
          <p:cNvPr id="11271" name="Text Box 205"/>
          <p:cNvSpPr txBox="1">
            <a:spLocks noChangeArrowheads="1"/>
          </p:cNvSpPr>
          <p:nvPr/>
        </p:nvSpPr>
        <p:spPr bwMode="auto">
          <a:xfrm>
            <a:off x="755650" y="2781300"/>
            <a:ext cx="7920038" cy="522288"/>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ct val="50000"/>
              </a:spcBef>
              <a:spcAft>
                <a:spcPts val="0"/>
              </a:spcAft>
              <a:defRPr/>
            </a:pPr>
            <a:r>
              <a:rPr lang="es-MX" sz="1400" u="none" dirty="0"/>
              <a:t>Me han ayudado en la solución de mis problemas al hacerme muy buenas recomendaciones respecto a los servicios que debo solicitar o bien a quien los debo solicitar, muchas gracias.</a:t>
            </a:r>
            <a:endParaRPr lang="es-ES" sz="1400" u="none" dirty="0"/>
          </a:p>
        </p:txBody>
      </p:sp>
      <p:sp>
        <p:nvSpPr>
          <p:cNvPr id="11272" name="Text Box 206"/>
          <p:cNvSpPr txBox="1">
            <a:spLocks noChangeArrowheads="1"/>
          </p:cNvSpPr>
          <p:nvPr/>
        </p:nvSpPr>
        <p:spPr bwMode="auto">
          <a:xfrm>
            <a:off x="755650" y="3429000"/>
            <a:ext cx="7920038" cy="332422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ct val="50000"/>
              </a:spcBef>
              <a:spcAft>
                <a:spcPts val="0"/>
              </a:spcAft>
              <a:defRPr/>
            </a:pPr>
            <a:r>
              <a:rPr lang="es-MX" sz="1400" u="none" dirty="0"/>
              <a:t>Realmente, el respeto por esta institución por mi parte es muy satisfactorio, se que cuentan con el personal y equipo de alto nivel tecnológico y de capacidad técnica indiscutible. Sin embargo, en el ultimo servicio que se les solicito de muestras de acero para validar una liberación de fabricación de moldes para el área de  die casting, nos dejo muy insatisfechos con su respuesta en tiempo.  El costo por los ensayos fue demasiado alto y la expectativa de resultados a tiempo, muy tardados.  Se </a:t>
            </a:r>
            <a:r>
              <a:rPr lang="es-MX" sz="1400" u="none" dirty="0" smtClean="0"/>
              <a:t>comparó </a:t>
            </a:r>
            <a:r>
              <a:rPr lang="es-MX" sz="1400" u="none" dirty="0"/>
              <a:t>el monto de costo, </a:t>
            </a:r>
            <a:r>
              <a:rPr lang="es-MX" sz="1400" u="none" dirty="0" smtClean="0"/>
              <a:t>con servicios </a:t>
            </a:r>
            <a:r>
              <a:rPr lang="es-MX" sz="1400" u="none" dirty="0"/>
              <a:t>con instituciones de otros países asiáticos y europeos y Ustedes están muy por encima en este rublo. En cuanto a resultados técnicos, cumplió con los requerimientos solicitados, pero la entrega de estos fue muy tardada a la cotización enviada en su momento. Una disculpa si no es muy de su agrado mi comentario, pero considero que en Chihuahua, tenemos todo para dar un mejor servicio y en esa parte están fallando mucho con nuestra planta TRW SWS en el área de die casting. De mi parte, yo personalmente le recomendé este laboratorio a mi Gerente el Ing. José Heinz </a:t>
            </a:r>
            <a:r>
              <a:rPr lang="es-MX" sz="1400" u="none" dirty="0" err="1"/>
              <a:t>Thoms</a:t>
            </a:r>
            <a:r>
              <a:rPr lang="es-MX" sz="1400" u="none" dirty="0"/>
              <a:t> y, pues realmente me quedaron muy mal. Sin embargo, estoy dispuesto a ayudar a esta institución en el desarrollo de mejorar la relación de TRW SWS con el CIMAV. Muchas Gracias por enviar esta encuesta y, espero les sirva para mejorar sus servicios.</a:t>
            </a:r>
            <a:endParaRPr lang="es-ES" sz="1400" u="none" dirty="0"/>
          </a:p>
        </p:txBody>
      </p:sp>
      <p:pic>
        <p:nvPicPr>
          <p:cNvPr id="57352" name="Picture 10" descr="http://www.sil.org/~tuggyd/tetel/sup/palomita.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0825" y="1268413"/>
            <a:ext cx="40481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353" name="Picture 10" descr="http://www.sil.org/~tuggyd/tetel/sup/palomita.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388" y="2924175"/>
            <a:ext cx="404812" cy="315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354" name="Picture 10" descr="http://www.sil.org/~tuggyd/tetel/sup/palomita.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0825" y="2349500"/>
            <a:ext cx="40481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355" name="Picture 10" descr="http://www.sil.org/~tuggyd/tetel/sup/palomita.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0825" y="1844675"/>
            <a:ext cx="40481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356" name="Picture 10" descr="http://www.sil.org/~tuggyd/tetel/sup/palomita.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388" y="3573463"/>
            <a:ext cx="404812"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afterEffect">
                                  <p:stCondLst>
                                    <p:cond delay="0"/>
                                  </p:stCondLst>
                                  <p:childTnLst>
                                    <p:set>
                                      <p:cBhvr>
                                        <p:cTn id="6" dur="1" fill="hold">
                                          <p:stCondLst>
                                            <p:cond delay="0"/>
                                          </p:stCondLst>
                                        </p:cTn>
                                        <p:tgtEl>
                                          <p:spTgt spid="288770"/>
                                        </p:tgtEl>
                                        <p:attrNameLst>
                                          <p:attrName>style.visibility</p:attrName>
                                        </p:attrNameLst>
                                      </p:cBhvr>
                                      <p:to>
                                        <p:strVal val="visible"/>
                                      </p:to>
                                    </p:set>
                                    <p:anim calcmode="lin" valueType="num">
                                      <p:cBhvr additive="base">
                                        <p:cTn id="7" dur="500" fill="hold"/>
                                        <p:tgtEl>
                                          <p:spTgt spid="288770"/>
                                        </p:tgtEl>
                                        <p:attrNameLst>
                                          <p:attrName>ppt_x</p:attrName>
                                        </p:attrNameLst>
                                      </p:cBhvr>
                                      <p:tavLst>
                                        <p:tav tm="0">
                                          <p:val>
                                            <p:strVal val="1+#ppt_w/2"/>
                                          </p:val>
                                        </p:tav>
                                        <p:tav tm="100000">
                                          <p:val>
                                            <p:strVal val="#ppt_x"/>
                                          </p:val>
                                        </p:tav>
                                      </p:tavLst>
                                    </p:anim>
                                    <p:anim calcmode="lin" valueType="num">
                                      <p:cBhvr additive="base">
                                        <p:cTn id="8" dur="500" fill="hold"/>
                                        <p:tgtEl>
                                          <p:spTgt spid="28877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8770" grpId="0"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ChangeArrowheads="1"/>
          </p:cNvSpPr>
          <p:nvPr/>
        </p:nvSpPr>
        <p:spPr bwMode="auto">
          <a:xfrm>
            <a:off x="2339975" y="693738"/>
            <a:ext cx="4537075" cy="366712"/>
          </a:xfrm>
          <a:prstGeom prst="rect">
            <a:avLst/>
          </a:prstGeom>
          <a:noFill/>
          <a:ln w="9525" algn="ctr">
            <a:noFill/>
            <a:miter lim="800000"/>
            <a:headEnd/>
            <a:tailEnd/>
          </a:ln>
        </p:spPr>
        <p:txBody>
          <a:bodyPr>
            <a:spAutoFit/>
          </a:bodyPr>
          <a:lstStyle/>
          <a:p>
            <a:pPr algn="ctr" fontAlgn="auto">
              <a:spcBef>
                <a:spcPct val="50000"/>
              </a:spcBef>
              <a:spcAft>
                <a:spcPts val="0"/>
              </a:spcAft>
              <a:defRPr/>
            </a:pPr>
            <a:r>
              <a:rPr lang="es-ES" b="1" u="none" dirty="0">
                <a:solidFill>
                  <a:schemeClr val="accent1">
                    <a:lumMod val="75000"/>
                  </a:schemeClr>
                </a:solidFill>
                <a:latin typeface="Arial" pitchFamily="34" charset="0"/>
                <a:cs typeface="Arial" pitchFamily="34" charset="0"/>
              </a:rPr>
              <a:t>Comentarios Derivados del Sondeo</a:t>
            </a:r>
          </a:p>
        </p:txBody>
      </p:sp>
      <p:sp>
        <p:nvSpPr>
          <p:cNvPr id="11267" name="Text Box 201"/>
          <p:cNvSpPr txBox="1">
            <a:spLocks noChangeArrowheads="1"/>
          </p:cNvSpPr>
          <p:nvPr/>
        </p:nvSpPr>
        <p:spPr bwMode="auto">
          <a:xfrm>
            <a:off x="755650" y="1412875"/>
            <a:ext cx="7921625" cy="30797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ct val="50000"/>
              </a:spcBef>
              <a:spcAft>
                <a:spcPts val="0"/>
              </a:spcAft>
              <a:defRPr/>
            </a:pPr>
            <a:r>
              <a:rPr lang="es-MX" sz="1400" u="none" dirty="0"/>
              <a:t>Muy bien su servicio.</a:t>
            </a:r>
            <a:endParaRPr lang="es-ES" sz="1400" u="none" dirty="0"/>
          </a:p>
        </p:txBody>
      </p:sp>
      <p:sp>
        <p:nvSpPr>
          <p:cNvPr id="11268" name="Text Box 202"/>
          <p:cNvSpPr txBox="1">
            <a:spLocks noChangeArrowheads="1"/>
          </p:cNvSpPr>
          <p:nvPr/>
        </p:nvSpPr>
        <p:spPr bwMode="auto">
          <a:xfrm>
            <a:off x="755650" y="1989138"/>
            <a:ext cx="7920038" cy="1169987"/>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ct val="50000"/>
              </a:spcBef>
              <a:spcAft>
                <a:spcPts val="0"/>
              </a:spcAft>
              <a:defRPr/>
            </a:pPr>
            <a:r>
              <a:rPr lang="es-MX" sz="1400" u="none" dirty="0"/>
              <a:t>Metrología:  Creo que en los informes de calibración, se debería de incluir si esta dentro o fuera de spec con respecto al fabricante. </a:t>
            </a:r>
            <a:r>
              <a:rPr lang="es-MX" sz="1400" dirty="0"/>
              <a:t>La mayoría de los proveedores de servicios de calibración incluyen esto</a:t>
            </a:r>
            <a:r>
              <a:rPr lang="es-MX" sz="1400" u="none" dirty="0"/>
              <a:t>.  En cuanto a otros servicios de estudios etc., la percepción general de aquí es que es demasiado caro el servicio, por comentarios que he escuchado con lo cual yo también estoy de acuerdo.</a:t>
            </a:r>
            <a:endParaRPr lang="es-ES" sz="1400" u="none" dirty="0"/>
          </a:p>
        </p:txBody>
      </p:sp>
      <p:sp>
        <p:nvSpPr>
          <p:cNvPr id="11269" name="Text Box 203"/>
          <p:cNvSpPr txBox="1">
            <a:spLocks noChangeArrowheads="1"/>
          </p:cNvSpPr>
          <p:nvPr/>
        </p:nvSpPr>
        <p:spPr bwMode="auto">
          <a:xfrm>
            <a:off x="755650" y="3284538"/>
            <a:ext cx="7993063" cy="73977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ct val="50000"/>
              </a:spcBef>
              <a:spcAft>
                <a:spcPts val="0"/>
              </a:spcAft>
              <a:defRPr/>
            </a:pPr>
            <a:r>
              <a:rPr lang="es-MX" sz="1400" u="none" dirty="0"/>
              <a:t>Solo un comentario que en los Certificados anexen una copia de la norma que se esta utilizando para los resultados obtenidos.  Así como un comentario sobre seguir usando o no el equipo de medición que fue calibrado.</a:t>
            </a:r>
            <a:endParaRPr lang="es-ES" sz="1400" u="none" dirty="0"/>
          </a:p>
        </p:txBody>
      </p:sp>
      <p:sp>
        <p:nvSpPr>
          <p:cNvPr id="11270" name="Text Box 204"/>
          <p:cNvSpPr txBox="1">
            <a:spLocks noChangeArrowheads="1"/>
          </p:cNvSpPr>
          <p:nvPr/>
        </p:nvSpPr>
        <p:spPr bwMode="auto">
          <a:xfrm>
            <a:off x="755650" y="4221163"/>
            <a:ext cx="7920038" cy="30797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ct val="50000"/>
              </a:spcBef>
              <a:spcAft>
                <a:spcPts val="0"/>
              </a:spcAft>
              <a:defRPr/>
            </a:pPr>
            <a:r>
              <a:rPr lang="es-MX" sz="1400" u="none" dirty="0"/>
              <a:t>Muy profesional…</a:t>
            </a:r>
            <a:endParaRPr lang="es-ES" sz="1400" u="none" dirty="0"/>
          </a:p>
        </p:txBody>
      </p:sp>
      <p:sp>
        <p:nvSpPr>
          <p:cNvPr id="11271" name="Text Box 205"/>
          <p:cNvSpPr txBox="1">
            <a:spLocks noChangeArrowheads="1"/>
          </p:cNvSpPr>
          <p:nvPr/>
        </p:nvSpPr>
        <p:spPr bwMode="auto">
          <a:xfrm>
            <a:off x="755650" y="4797425"/>
            <a:ext cx="7920038" cy="30797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ct val="50000"/>
              </a:spcBef>
              <a:spcAft>
                <a:spcPts val="0"/>
              </a:spcAft>
              <a:defRPr/>
            </a:pPr>
            <a:r>
              <a:rPr lang="es-MX" sz="1400" u="none" dirty="0"/>
              <a:t>gracias</a:t>
            </a:r>
            <a:endParaRPr lang="es-ES" sz="1400" u="none" dirty="0"/>
          </a:p>
        </p:txBody>
      </p:sp>
      <p:sp>
        <p:nvSpPr>
          <p:cNvPr id="11272" name="Text Box 206"/>
          <p:cNvSpPr txBox="1">
            <a:spLocks noChangeArrowheads="1"/>
          </p:cNvSpPr>
          <p:nvPr/>
        </p:nvSpPr>
        <p:spPr bwMode="auto">
          <a:xfrm>
            <a:off x="755650" y="5300663"/>
            <a:ext cx="7920038" cy="52387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ct val="50000"/>
              </a:spcBef>
              <a:spcAft>
                <a:spcPts val="0"/>
              </a:spcAft>
              <a:defRPr/>
            </a:pPr>
            <a:r>
              <a:rPr lang="es-MX" sz="1400" u="none" dirty="0"/>
              <a:t>En cuanto el servicio que he recibido </a:t>
            </a:r>
            <a:r>
              <a:rPr lang="es-MX" sz="1400" u="none" dirty="0" smtClean="0"/>
              <a:t>ha </a:t>
            </a:r>
            <a:r>
              <a:rPr lang="es-MX" sz="1400" u="none" dirty="0"/>
              <a:t>sido muy bueno, lo que nos detiene un poco al solicitar los servicios son los precios elevados</a:t>
            </a:r>
            <a:endParaRPr lang="es-ES" sz="1400" u="none" dirty="0"/>
          </a:p>
        </p:txBody>
      </p:sp>
      <p:pic>
        <p:nvPicPr>
          <p:cNvPr id="59401" name="Picture 10" descr="http://www.sil.org/~tuggyd/tetel/sup/palomita.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0825" y="1412875"/>
            <a:ext cx="40481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402" name="Picture 10" descr="http://www.sil.org/~tuggyd/tetel/sup/palomita.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0825" y="2133600"/>
            <a:ext cx="40481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403" name="Picture 10" descr="http://www.sil.org/~tuggyd/tetel/sup/palomita.gif"/>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0825" y="4149725"/>
            <a:ext cx="40481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404" name="Picture 10" descr="http://www.sil.org/~tuggyd/tetel/sup/palomita.gif"/>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0825" y="3429000"/>
            <a:ext cx="40481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405" name="Picture 10" descr="http://www.sil.org/~tuggyd/tetel/sup/palomita.gif"/>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0825" y="4797425"/>
            <a:ext cx="40481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 Box 206"/>
          <p:cNvSpPr txBox="1">
            <a:spLocks noChangeArrowheads="1"/>
          </p:cNvSpPr>
          <p:nvPr/>
        </p:nvSpPr>
        <p:spPr bwMode="auto">
          <a:xfrm>
            <a:off x="755650" y="6021388"/>
            <a:ext cx="7920038" cy="30480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ct val="50000"/>
              </a:spcBef>
              <a:spcAft>
                <a:spcPts val="0"/>
              </a:spcAft>
              <a:defRPr/>
            </a:pPr>
            <a:r>
              <a:rPr lang="es-MX" sz="1400" u="none" dirty="0"/>
              <a:t>Gracias</a:t>
            </a:r>
            <a:endParaRPr lang="es-ES" sz="1400" u="none" dirty="0"/>
          </a:p>
        </p:txBody>
      </p:sp>
      <p:pic>
        <p:nvPicPr>
          <p:cNvPr id="59407" name="Picture 10" descr="http://www.sil.org/~tuggyd/tetel/sup/palomita.gif"/>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0825" y="5445125"/>
            <a:ext cx="40481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408" name="Picture 10" descr="http://www.sil.org/~tuggyd/tetel/sup/palomita.gif"/>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0825" y="5949950"/>
            <a:ext cx="40481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afterEffect">
                                  <p:stCondLst>
                                    <p:cond delay="0"/>
                                  </p:stCondLst>
                                  <p:childTnLst>
                                    <p:set>
                                      <p:cBhvr>
                                        <p:cTn id="6" dur="1" fill="hold">
                                          <p:stCondLst>
                                            <p:cond delay="0"/>
                                          </p:stCondLst>
                                        </p:cTn>
                                        <p:tgtEl>
                                          <p:spTgt spid="288770"/>
                                        </p:tgtEl>
                                        <p:attrNameLst>
                                          <p:attrName>style.visibility</p:attrName>
                                        </p:attrNameLst>
                                      </p:cBhvr>
                                      <p:to>
                                        <p:strVal val="visible"/>
                                      </p:to>
                                    </p:set>
                                    <p:anim calcmode="lin" valueType="num">
                                      <p:cBhvr additive="base">
                                        <p:cTn id="7" dur="500" fill="hold"/>
                                        <p:tgtEl>
                                          <p:spTgt spid="288770"/>
                                        </p:tgtEl>
                                        <p:attrNameLst>
                                          <p:attrName>ppt_x</p:attrName>
                                        </p:attrNameLst>
                                      </p:cBhvr>
                                      <p:tavLst>
                                        <p:tav tm="0">
                                          <p:val>
                                            <p:strVal val="1+#ppt_w/2"/>
                                          </p:val>
                                        </p:tav>
                                        <p:tav tm="100000">
                                          <p:val>
                                            <p:strVal val="#ppt_x"/>
                                          </p:val>
                                        </p:tav>
                                      </p:tavLst>
                                    </p:anim>
                                    <p:anim calcmode="lin" valueType="num">
                                      <p:cBhvr additive="base">
                                        <p:cTn id="8" dur="500" fill="hold"/>
                                        <p:tgtEl>
                                          <p:spTgt spid="28877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8770" grpId="0"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ChangeArrowheads="1"/>
          </p:cNvSpPr>
          <p:nvPr/>
        </p:nvSpPr>
        <p:spPr bwMode="auto">
          <a:xfrm>
            <a:off x="2339975" y="693738"/>
            <a:ext cx="4537075" cy="366712"/>
          </a:xfrm>
          <a:prstGeom prst="rect">
            <a:avLst/>
          </a:prstGeom>
          <a:noFill/>
          <a:ln w="9525" algn="ctr">
            <a:noFill/>
            <a:miter lim="800000"/>
            <a:headEnd/>
            <a:tailEnd/>
          </a:ln>
        </p:spPr>
        <p:txBody>
          <a:bodyPr>
            <a:spAutoFit/>
          </a:bodyPr>
          <a:lstStyle/>
          <a:p>
            <a:pPr algn="ctr" fontAlgn="auto">
              <a:spcBef>
                <a:spcPct val="50000"/>
              </a:spcBef>
              <a:spcAft>
                <a:spcPts val="0"/>
              </a:spcAft>
              <a:defRPr/>
            </a:pPr>
            <a:r>
              <a:rPr lang="es-ES" b="1" u="none" dirty="0">
                <a:solidFill>
                  <a:schemeClr val="accent1">
                    <a:lumMod val="75000"/>
                  </a:schemeClr>
                </a:solidFill>
                <a:latin typeface="Arial" pitchFamily="34" charset="0"/>
                <a:cs typeface="Arial" pitchFamily="34" charset="0"/>
              </a:rPr>
              <a:t>Comentarios Derivados del Sondeo</a:t>
            </a:r>
          </a:p>
        </p:txBody>
      </p:sp>
      <p:sp>
        <p:nvSpPr>
          <p:cNvPr id="11267" name="Text Box 201"/>
          <p:cNvSpPr txBox="1">
            <a:spLocks noChangeArrowheads="1"/>
          </p:cNvSpPr>
          <p:nvPr/>
        </p:nvSpPr>
        <p:spPr bwMode="auto">
          <a:xfrm>
            <a:off x="755650" y="1412875"/>
            <a:ext cx="7921625" cy="738188"/>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ct val="50000"/>
              </a:spcBef>
              <a:spcAft>
                <a:spcPts val="0"/>
              </a:spcAft>
              <a:defRPr/>
            </a:pPr>
            <a:r>
              <a:rPr lang="es-MX" sz="1400" u="none" dirty="0"/>
              <a:t>Las facturas ya en anteriores ocasiones les he mencionado que las requiero electrónicas, para que eviten mandar la papelería a través de correo y mejor que ese dinero se bonifique en el costo de los servicios.</a:t>
            </a:r>
            <a:endParaRPr lang="es-ES" sz="1400" u="none" dirty="0"/>
          </a:p>
        </p:txBody>
      </p:sp>
      <p:sp>
        <p:nvSpPr>
          <p:cNvPr id="11268" name="Text Box 202"/>
          <p:cNvSpPr txBox="1">
            <a:spLocks noChangeArrowheads="1"/>
          </p:cNvSpPr>
          <p:nvPr/>
        </p:nvSpPr>
        <p:spPr bwMode="auto">
          <a:xfrm>
            <a:off x="755650" y="2420938"/>
            <a:ext cx="7920038" cy="738187"/>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ct val="50000"/>
              </a:spcBef>
              <a:spcAft>
                <a:spcPts val="0"/>
              </a:spcAft>
              <a:defRPr/>
            </a:pPr>
            <a:r>
              <a:rPr lang="es-MX" sz="1400" u="none" dirty="0"/>
              <a:t>Las áreas con que tengo contacto son las de calibración de masa, volumen y temperatura, considero que es personal muy calificado,  amable y dispuesto dar un buen servicio a sus clientes.</a:t>
            </a:r>
            <a:endParaRPr lang="es-ES" sz="1400" u="none" dirty="0"/>
          </a:p>
        </p:txBody>
      </p:sp>
      <p:sp>
        <p:nvSpPr>
          <p:cNvPr id="11269" name="Text Box 203"/>
          <p:cNvSpPr txBox="1">
            <a:spLocks noChangeArrowheads="1"/>
          </p:cNvSpPr>
          <p:nvPr/>
        </p:nvSpPr>
        <p:spPr bwMode="auto">
          <a:xfrm>
            <a:off x="755650" y="3500438"/>
            <a:ext cx="7993063" cy="52387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ct val="50000"/>
              </a:spcBef>
              <a:spcAft>
                <a:spcPts val="0"/>
              </a:spcAft>
              <a:defRPr/>
            </a:pPr>
            <a:r>
              <a:rPr lang="es-MX" sz="1400" u="none" dirty="0"/>
              <a:t>Muy buen servicio, no tengo ninguna queja, al contrario espero que sigan trabajando como lo han hecho hasta hoy.</a:t>
            </a:r>
            <a:endParaRPr lang="es-ES" sz="1400" u="none" dirty="0"/>
          </a:p>
        </p:txBody>
      </p:sp>
      <p:sp>
        <p:nvSpPr>
          <p:cNvPr id="11270" name="Text Box 204"/>
          <p:cNvSpPr txBox="1">
            <a:spLocks noChangeArrowheads="1"/>
          </p:cNvSpPr>
          <p:nvPr/>
        </p:nvSpPr>
        <p:spPr bwMode="auto">
          <a:xfrm>
            <a:off x="755650" y="4292600"/>
            <a:ext cx="7920038" cy="30797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ct val="50000"/>
              </a:spcBef>
              <a:spcAft>
                <a:spcPts val="0"/>
              </a:spcAft>
              <a:defRPr/>
            </a:pPr>
            <a:r>
              <a:rPr lang="es-MX" sz="1400" u="none" dirty="0"/>
              <a:t>Nos parece que es una empresa actual y muy profesional.</a:t>
            </a:r>
            <a:endParaRPr lang="es-ES" sz="1400" u="none" dirty="0"/>
          </a:p>
        </p:txBody>
      </p:sp>
      <p:sp>
        <p:nvSpPr>
          <p:cNvPr id="11271" name="Text Box 205"/>
          <p:cNvSpPr txBox="1">
            <a:spLocks noChangeArrowheads="1"/>
          </p:cNvSpPr>
          <p:nvPr/>
        </p:nvSpPr>
        <p:spPr bwMode="auto">
          <a:xfrm>
            <a:off x="755650" y="4868863"/>
            <a:ext cx="7920038" cy="522287"/>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ct val="50000"/>
              </a:spcBef>
              <a:spcAft>
                <a:spcPts val="0"/>
              </a:spcAft>
              <a:defRPr/>
            </a:pPr>
            <a:r>
              <a:rPr lang="es-MX" sz="1400" u="none" dirty="0"/>
              <a:t>Muy bien todo, sobre todos los reportes me parecen muy profesionales ya que respaldan eficazmente nuestras validaciones.</a:t>
            </a:r>
            <a:endParaRPr lang="es-ES" sz="1400" u="none" dirty="0"/>
          </a:p>
        </p:txBody>
      </p:sp>
      <p:sp>
        <p:nvSpPr>
          <p:cNvPr id="11272" name="Text Box 206"/>
          <p:cNvSpPr txBox="1">
            <a:spLocks noChangeArrowheads="1"/>
          </p:cNvSpPr>
          <p:nvPr/>
        </p:nvSpPr>
        <p:spPr bwMode="auto">
          <a:xfrm>
            <a:off x="755650" y="5661025"/>
            <a:ext cx="7920038" cy="30480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ct val="50000"/>
              </a:spcBef>
              <a:spcAft>
                <a:spcPts val="0"/>
              </a:spcAft>
              <a:defRPr/>
            </a:pPr>
            <a:r>
              <a:rPr lang="es-MX" sz="1400" u="none" dirty="0"/>
              <a:t>Hemos tenido una bonita experiencia al aplicar nuestros necesidades con ustedes.</a:t>
            </a:r>
            <a:endParaRPr lang="es-ES" sz="1400" u="none" dirty="0"/>
          </a:p>
        </p:txBody>
      </p:sp>
      <p:pic>
        <p:nvPicPr>
          <p:cNvPr id="61449" name="Picture 10" descr="http://www.sil.org/~tuggyd/tetel/sup/palomita.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0825" y="1412875"/>
            <a:ext cx="40481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50" name="Picture 10" descr="http://www.sil.org/~tuggyd/tetel/sup/palomita.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0825" y="2565400"/>
            <a:ext cx="40481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51" name="Picture 10" descr="http://www.sil.org/~tuggyd/tetel/sup/palomita.gif"/>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0825" y="4941888"/>
            <a:ext cx="40481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52" name="Picture 10" descr="http://www.sil.org/~tuggyd/tetel/sup/palomita.gif"/>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0825" y="4292600"/>
            <a:ext cx="40481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53" name="Picture 10" descr="http://www.sil.org/~tuggyd/tetel/sup/palomita.gif"/>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0825" y="3573463"/>
            <a:ext cx="40481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54" name="Picture 10" descr="http://www.sil.org/~tuggyd/tetel/sup/palomita.gif"/>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0825" y="5661025"/>
            <a:ext cx="40481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afterEffect">
                                  <p:stCondLst>
                                    <p:cond delay="0"/>
                                  </p:stCondLst>
                                  <p:childTnLst>
                                    <p:set>
                                      <p:cBhvr>
                                        <p:cTn id="6" dur="1" fill="hold">
                                          <p:stCondLst>
                                            <p:cond delay="0"/>
                                          </p:stCondLst>
                                        </p:cTn>
                                        <p:tgtEl>
                                          <p:spTgt spid="288770"/>
                                        </p:tgtEl>
                                        <p:attrNameLst>
                                          <p:attrName>style.visibility</p:attrName>
                                        </p:attrNameLst>
                                      </p:cBhvr>
                                      <p:to>
                                        <p:strVal val="visible"/>
                                      </p:to>
                                    </p:set>
                                    <p:anim calcmode="lin" valueType="num">
                                      <p:cBhvr additive="base">
                                        <p:cTn id="7" dur="500" fill="hold"/>
                                        <p:tgtEl>
                                          <p:spTgt spid="288770"/>
                                        </p:tgtEl>
                                        <p:attrNameLst>
                                          <p:attrName>ppt_x</p:attrName>
                                        </p:attrNameLst>
                                      </p:cBhvr>
                                      <p:tavLst>
                                        <p:tav tm="0">
                                          <p:val>
                                            <p:strVal val="1+#ppt_w/2"/>
                                          </p:val>
                                        </p:tav>
                                        <p:tav tm="100000">
                                          <p:val>
                                            <p:strVal val="#ppt_x"/>
                                          </p:val>
                                        </p:tav>
                                      </p:tavLst>
                                    </p:anim>
                                    <p:anim calcmode="lin" valueType="num">
                                      <p:cBhvr additive="base">
                                        <p:cTn id="8" dur="500" fill="hold"/>
                                        <p:tgtEl>
                                          <p:spTgt spid="28877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8770" grpId="0"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ChangeArrowheads="1"/>
          </p:cNvSpPr>
          <p:nvPr/>
        </p:nvSpPr>
        <p:spPr bwMode="auto">
          <a:xfrm>
            <a:off x="2339975" y="693738"/>
            <a:ext cx="4537075" cy="366712"/>
          </a:xfrm>
          <a:prstGeom prst="rect">
            <a:avLst/>
          </a:prstGeom>
          <a:noFill/>
          <a:ln w="9525" algn="ctr">
            <a:noFill/>
            <a:miter lim="800000"/>
            <a:headEnd/>
            <a:tailEnd/>
          </a:ln>
        </p:spPr>
        <p:txBody>
          <a:bodyPr>
            <a:spAutoFit/>
          </a:bodyPr>
          <a:lstStyle/>
          <a:p>
            <a:pPr algn="ctr" fontAlgn="auto">
              <a:spcBef>
                <a:spcPct val="50000"/>
              </a:spcBef>
              <a:spcAft>
                <a:spcPts val="0"/>
              </a:spcAft>
              <a:defRPr/>
            </a:pPr>
            <a:r>
              <a:rPr lang="es-ES" b="1" u="none" dirty="0">
                <a:solidFill>
                  <a:schemeClr val="accent1">
                    <a:lumMod val="75000"/>
                  </a:schemeClr>
                </a:solidFill>
                <a:latin typeface="Arial" pitchFamily="34" charset="0"/>
                <a:cs typeface="Arial" pitchFamily="34" charset="0"/>
              </a:rPr>
              <a:t>Comentarios Derivados del Sondeo</a:t>
            </a:r>
          </a:p>
        </p:txBody>
      </p:sp>
      <p:sp>
        <p:nvSpPr>
          <p:cNvPr id="11267" name="Text Box 201"/>
          <p:cNvSpPr txBox="1">
            <a:spLocks noChangeArrowheads="1"/>
          </p:cNvSpPr>
          <p:nvPr/>
        </p:nvSpPr>
        <p:spPr bwMode="auto">
          <a:xfrm>
            <a:off x="755650" y="1412875"/>
            <a:ext cx="7921625" cy="30797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ct val="50000"/>
              </a:spcBef>
              <a:spcAft>
                <a:spcPts val="0"/>
              </a:spcAft>
              <a:defRPr/>
            </a:pPr>
            <a:r>
              <a:rPr lang="es-MX" sz="1400" u="none" dirty="0"/>
              <a:t>Si dan muy buen servicio.</a:t>
            </a:r>
            <a:endParaRPr lang="es-ES" sz="1400" u="none" dirty="0"/>
          </a:p>
        </p:txBody>
      </p:sp>
      <p:sp>
        <p:nvSpPr>
          <p:cNvPr id="11268" name="Text Box 202"/>
          <p:cNvSpPr txBox="1">
            <a:spLocks noChangeArrowheads="1"/>
          </p:cNvSpPr>
          <p:nvPr/>
        </p:nvSpPr>
        <p:spPr bwMode="auto">
          <a:xfrm>
            <a:off x="755650" y="1989138"/>
            <a:ext cx="7920038" cy="30797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ct val="50000"/>
              </a:spcBef>
              <a:spcAft>
                <a:spcPts val="0"/>
              </a:spcAft>
              <a:defRPr/>
            </a:pPr>
            <a:r>
              <a:rPr lang="es-MX" sz="1400" u="none" dirty="0"/>
              <a:t>Fue muy placentero trabajar con ustedes, estoy satisfecho con los resultados obtenidos.</a:t>
            </a:r>
            <a:endParaRPr lang="es-ES" sz="1400" u="none" dirty="0"/>
          </a:p>
        </p:txBody>
      </p:sp>
      <p:sp>
        <p:nvSpPr>
          <p:cNvPr id="11269" name="Text Box 203"/>
          <p:cNvSpPr txBox="1">
            <a:spLocks noChangeArrowheads="1"/>
          </p:cNvSpPr>
          <p:nvPr/>
        </p:nvSpPr>
        <p:spPr bwMode="auto">
          <a:xfrm>
            <a:off x="755650" y="2636838"/>
            <a:ext cx="7993063" cy="30797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ct val="50000"/>
              </a:spcBef>
              <a:spcAft>
                <a:spcPts val="0"/>
              </a:spcAft>
              <a:defRPr/>
            </a:pPr>
            <a:r>
              <a:rPr lang="es-MX" sz="1400" u="none" dirty="0"/>
              <a:t>Hasta hoy, todo bien.</a:t>
            </a:r>
            <a:endParaRPr lang="es-ES" sz="1400" u="none" dirty="0"/>
          </a:p>
        </p:txBody>
      </p:sp>
      <p:sp>
        <p:nvSpPr>
          <p:cNvPr id="11270" name="Text Box 204"/>
          <p:cNvSpPr txBox="1">
            <a:spLocks noChangeArrowheads="1"/>
          </p:cNvSpPr>
          <p:nvPr/>
        </p:nvSpPr>
        <p:spPr bwMode="auto">
          <a:xfrm>
            <a:off x="755650" y="3213100"/>
            <a:ext cx="7920038" cy="30797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ct val="50000"/>
              </a:spcBef>
              <a:spcAft>
                <a:spcPts val="0"/>
              </a:spcAft>
              <a:defRPr/>
            </a:pPr>
            <a:r>
              <a:rPr lang="es-MX" sz="1400" u="none" dirty="0"/>
              <a:t>Excelente Servicio los felicito!!</a:t>
            </a:r>
            <a:endParaRPr lang="es-ES" sz="1400" u="none" dirty="0"/>
          </a:p>
        </p:txBody>
      </p:sp>
      <p:sp>
        <p:nvSpPr>
          <p:cNvPr id="11271" name="Text Box 205"/>
          <p:cNvSpPr txBox="1">
            <a:spLocks noChangeArrowheads="1"/>
          </p:cNvSpPr>
          <p:nvPr/>
        </p:nvSpPr>
        <p:spPr bwMode="auto">
          <a:xfrm>
            <a:off x="755650" y="3789363"/>
            <a:ext cx="7920038" cy="30797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ct val="50000"/>
              </a:spcBef>
              <a:spcAft>
                <a:spcPts val="0"/>
              </a:spcAft>
              <a:defRPr/>
            </a:pPr>
            <a:r>
              <a:rPr lang="es-MX" sz="1400" u="none" dirty="0"/>
              <a:t>Estamos satisfechos, no hemos tenido nunca ningún problema.</a:t>
            </a:r>
            <a:endParaRPr lang="es-ES" sz="1400" u="none" dirty="0"/>
          </a:p>
        </p:txBody>
      </p:sp>
      <p:sp>
        <p:nvSpPr>
          <p:cNvPr id="11272" name="Text Box 206"/>
          <p:cNvSpPr txBox="1">
            <a:spLocks noChangeArrowheads="1"/>
          </p:cNvSpPr>
          <p:nvPr/>
        </p:nvSpPr>
        <p:spPr bwMode="auto">
          <a:xfrm>
            <a:off x="755650" y="4365625"/>
            <a:ext cx="7920038" cy="30480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ct val="50000"/>
              </a:spcBef>
              <a:spcAft>
                <a:spcPts val="0"/>
              </a:spcAft>
              <a:defRPr/>
            </a:pPr>
            <a:r>
              <a:rPr lang="es-MX" sz="1400" u="none" dirty="0"/>
              <a:t>Todo muy bien.</a:t>
            </a:r>
            <a:endParaRPr lang="es-ES" sz="1400" u="none" dirty="0"/>
          </a:p>
        </p:txBody>
      </p:sp>
      <p:pic>
        <p:nvPicPr>
          <p:cNvPr id="63497" name="Picture 10" descr="http://www.sil.org/~tuggyd/tetel/sup/palomita.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0825" y="1412875"/>
            <a:ext cx="40481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3498" name="Picture 10" descr="http://www.sil.org/~tuggyd/tetel/sup/palomita.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0825" y="2060575"/>
            <a:ext cx="40481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3499" name="Picture 10" descr="http://www.sil.org/~tuggyd/tetel/sup/palomita.gif"/>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23850" y="3789363"/>
            <a:ext cx="40481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3500" name="Picture 10" descr="http://www.sil.org/~tuggyd/tetel/sup/palomita.gif"/>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0825" y="3213100"/>
            <a:ext cx="40481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3501" name="Picture 10" descr="http://www.sil.org/~tuggyd/tetel/sup/palomita.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0825" y="2708275"/>
            <a:ext cx="40481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3502" name="Picture 10" descr="http://www.sil.org/~tuggyd/tetel/sup/palomita.gif"/>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0825" y="4365625"/>
            <a:ext cx="40481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 Box 206"/>
          <p:cNvSpPr txBox="1">
            <a:spLocks noChangeArrowheads="1"/>
          </p:cNvSpPr>
          <p:nvPr/>
        </p:nvSpPr>
        <p:spPr bwMode="auto">
          <a:xfrm>
            <a:off x="755650" y="4868863"/>
            <a:ext cx="7920038" cy="52387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ct val="50000"/>
              </a:spcBef>
              <a:spcAft>
                <a:spcPts val="0"/>
              </a:spcAft>
              <a:defRPr/>
            </a:pPr>
            <a:r>
              <a:rPr lang="es-MX" sz="1400" u="none" dirty="0"/>
              <a:t>Buena respuesta, buenos resultados. Excelente trabajo, por personal técnico, excelente comunicación. Oportuna y excelente información.</a:t>
            </a:r>
            <a:endParaRPr lang="es-ES" sz="1400" u="none" dirty="0"/>
          </a:p>
        </p:txBody>
      </p:sp>
      <p:pic>
        <p:nvPicPr>
          <p:cNvPr id="63504" name="Picture 10" descr="http://www.sil.org/~tuggyd/tetel/sup/palomita.gif"/>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0825" y="4941888"/>
            <a:ext cx="40481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 Box 201"/>
          <p:cNvSpPr txBox="1">
            <a:spLocks noChangeArrowheads="1"/>
          </p:cNvSpPr>
          <p:nvPr/>
        </p:nvSpPr>
        <p:spPr bwMode="auto">
          <a:xfrm>
            <a:off x="755650" y="5661025"/>
            <a:ext cx="7921625" cy="30797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ct val="50000"/>
              </a:spcBef>
              <a:spcAft>
                <a:spcPts val="0"/>
              </a:spcAft>
              <a:defRPr/>
            </a:pPr>
            <a:r>
              <a:rPr lang="es-MX" sz="1400" u="none" dirty="0"/>
              <a:t>Todo bien. Gracias.</a:t>
            </a:r>
            <a:endParaRPr lang="es-ES" sz="1400" u="none" dirty="0"/>
          </a:p>
        </p:txBody>
      </p:sp>
      <p:pic>
        <p:nvPicPr>
          <p:cNvPr id="63506" name="Picture 10" descr="http://www.sil.org/~tuggyd/tetel/sup/palomita.gif"/>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9388" y="5661025"/>
            <a:ext cx="404812"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Text Box 201"/>
          <p:cNvSpPr txBox="1">
            <a:spLocks noChangeArrowheads="1"/>
          </p:cNvSpPr>
          <p:nvPr/>
        </p:nvSpPr>
        <p:spPr bwMode="auto">
          <a:xfrm>
            <a:off x="755650" y="6237288"/>
            <a:ext cx="7921625" cy="30797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ct val="50000"/>
              </a:spcBef>
              <a:spcAft>
                <a:spcPts val="0"/>
              </a:spcAft>
              <a:defRPr/>
            </a:pPr>
            <a:r>
              <a:rPr lang="es-MX" sz="1400" u="none" dirty="0"/>
              <a:t>Excelente servicio hasta el momento.</a:t>
            </a:r>
            <a:endParaRPr lang="es-ES" sz="1400" u="none" dirty="0"/>
          </a:p>
        </p:txBody>
      </p:sp>
      <p:pic>
        <p:nvPicPr>
          <p:cNvPr id="63508" name="Picture 10" descr="http://www.sil.org/~tuggyd/tetel/sup/palomita.gif"/>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9388" y="6237288"/>
            <a:ext cx="404812"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afterEffect">
                                  <p:stCondLst>
                                    <p:cond delay="0"/>
                                  </p:stCondLst>
                                  <p:childTnLst>
                                    <p:set>
                                      <p:cBhvr>
                                        <p:cTn id="6" dur="1" fill="hold">
                                          <p:stCondLst>
                                            <p:cond delay="0"/>
                                          </p:stCondLst>
                                        </p:cTn>
                                        <p:tgtEl>
                                          <p:spTgt spid="288770"/>
                                        </p:tgtEl>
                                        <p:attrNameLst>
                                          <p:attrName>style.visibility</p:attrName>
                                        </p:attrNameLst>
                                      </p:cBhvr>
                                      <p:to>
                                        <p:strVal val="visible"/>
                                      </p:to>
                                    </p:set>
                                    <p:anim calcmode="lin" valueType="num">
                                      <p:cBhvr additive="base">
                                        <p:cTn id="7" dur="500" fill="hold"/>
                                        <p:tgtEl>
                                          <p:spTgt spid="288770"/>
                                        </p:tgtEl>
                                        <p:attrNameLst>
                                          <p:attrName>ppt_x</p:attrName>
                                        </p:attrNameLst>
                                      </p:cBhvr>
                                      <p:tavLst>
                                        <p:tav tm="0">
                                          <p:val>
                                            <p:strVal val="1+#ppt_w/2"/>
                                          </p:val>
                                        </p:tav>
                                        <p:tav tm="100000">
                                          <p:val>
                                            <p:strVal val="#ppt_x"/>
                                          </p:val>
                                        </p:tav>
                                      </p:tavLst>
                                    </p:anim>
                                    <p:anim calcmode="lin" valueType="num">
                                      <p:cBhvr additive="base">
                                        <p:cTn id="8" dur="500" fill="hold"/>
                                        <p:tgtEl>
                                          <p:spTgt spid="28877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8770" grpId="0"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611560" y="2708920"/>
            <a:ext cx="8001000" cy="1439862"/>
          </a:xfrm>
          <a:prstGeom prst="rect">
            <a:avLst/>
          </a:prstGeom>
          <a:noFill/>
          <a:ln>
            <a:miter lim="800000"/>
            <a:headEnd/>
            <a:tailEnd/>
          </a:ln>
        </p:spPr>
        <p:txBody>
          <a:bodyPr>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fontAlgn="auto">
              <a:spcAft>
                <a:spcPts val="0"/>
              </a:spcAft>
              <a:defRPr/>
            </a:pPr>
            <a:r>
              <a:rPr lang="es-MX" sz="4400" b="1" u="none"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mj-lt"/>
                <a:ea typeface="+mj-ea"/>
                <a:cs typeface="+mj-cs"/>
              </a:rPr>
              <a:t>Comentarios primer trimestre 2011</a:t>
            </a:r>
            <a:endParaRPr lang="en-US" sz="2400" b="1" u="none"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818" name="Group 98"/>
          <p:cNvGraphicFramePr>
            <a:graphicFrameLocks noGrp="1"/>
          </p:cNvGraphicFramePr>
          <p:nvPr>
            <p:extLst>
              <p:ext uri="{D42A27DB-BD31-4B8C-83A1-F6EECF244321}">
                <p14:modId xmlns:p14="http://schemas.microsoft.com/office/powerpoint/2010/main" val="738639156"/>
              </p:ext>
            </p:extLst>
          </p:nvPr>
        </p:nvGraphicFramePr>
        <p:xfrm>
          <a:off x="611188" y="2735263"/>
          <a:ext cx="7921625" cy="896938"/>
        </p:xfrm>
        <a:graphic>
          <a:graphicData uri="http://schemas.openxmlformats.org/drawingml/2006/table">
            <a:tbl>
              <a:tblPr/>
              <a:tblGrid>
                <a:gridCol w="1584325"/>
                <a:gridCol w="1584325"/>
                <a:gridCol w="1800274"/>
                <a:gridCol w="1368376"/>
                <a:gridCol w="1584325"/>
              </a:tblGrid>
              <a:tr h="4397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Clave</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Acuerdo</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Responsable</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Fecha Compromiso</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Avance</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r>
              <a:tr h="4397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NA</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s-MX"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s-MX"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s-MX"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s-MX"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bl>
          </a:graphicData>
        </a:graphic>
      </p:graphicFrame>
      <p:sp>
        <p:nvSpPr>
          <p:cNvPr id="30754" name="Rectangle 34"/>
          <p:cNvSpPr>
            <a:spLocks noChangeArrowheads="1"/>
          </p:cNvSpPr>
          <p:nvPr/>
        </p:nvSpPr>
        <p:spPr bwMode="auto">
          <a:xfrm>
            <a:off x="4859338" y="115888"/>
            <a:ext cx="39608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s-ES" sz="1600" b="1" u="none" dirty="0">
                <a:solidFill>
                  <a:schemeClr val="hlink"/>
                </a:solidFill>
              </a:rPr>
              <a:t>1. Seguimiento de acuerdos</a:t>
            </a:r>
          </a:p>
        </p:txBody>
      </p:sp>
      <p:sp>
        <p:nvSpPr>
          <p:cNvPr id="30755" name="Text Box 35"/>
          <p:cNvSpPr txBox="1">
            <a:spLocks noChangeArrowheads="1"/>
          </p:cNvSpPr>
          <p:nvPr/>
        </p:nvSpPr>
        <p:spPr bwMode="auto">
          <a:xfrm>
            <a:off x="611188" y="2205038"/>
            <a:ext cx="2330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MX" u="none" dirty="0">
                <a:solidFill>
                  <a:schemeClr val="accent2"/>
                </a:solidFill>
              </a:rPr>
              <a:t>Acciones Correctivas</a:t>
            </a:r>
            <a:endParaRPr lang="es-ES" u="none" dirty="0">
              <a:solidFill>
                <a:schemeClr val="accent2"/>
              </a:solidFill>
            </a:endParaRPr>
          </a:p>
        </p:txBody>
      </p:sp>
      <p:sp>
        <p:nvSpPr>
          <p:cNvPr id="30756" name="Text Box 36"/>
          <p:cNvSpPr txBox="1">
            <a:spLocks noChangeArrowheads="1"/>
          </p:cNvSpPr>
          <p:nvPr/>
        </p:nvSpPr>
        <p:spPr bwMode="auto">
          <a:xfrm>
            <a:off x="611188" y="3925888"/>
            <a:ext cx="2368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MX" u="none" dirty="0">
                <a:solidFill>
                  <a:schemeClr val="accent2"/>
                </a:solidFill>
              </a:rPr>
              <a:t>Acciones Preventivas</a:t>
            </a:r>
            <a:endParaRPr lang="es-ES" u="none" dirty="0">
              <a:solidFill>
                <a:schemeClr val="accent2"/>
              </a:solidFill>
            </a:endParaRPr>
          </a:p>
        </p:txBody>
      </p:sp>
      <p:graphicFrame>
        <p:nvGraphicFramePr>
          <p:cNvPr id="30816" name="Group 96"/>
          <p:cNvGraphicFramePr>
            <a:graphicFrameLocks noGrp="1"/>
          </p:cNvGraphicFramePr>
          <p:nvPr>
            <p:extLst>
              <p:ext uri="{D42A27DB-BD31-4B8C-83A1-F6EECF244321}">
                <p14:modId xmlns:p14="http://schemas.microsoft.com/office/powerpoint/2010/main" val="743371967"/>
              </p:ext>
            </p:extLst>
          </p:nvPr>
        </p:nvGraphicFramePr>
        <p:xfrm>
          <a:off x="611188" y="4437063"/>
          <a:ext cx="7921625" cy="2194560"/>
        </p:xfrm>
        <a:graphic>
          <a:graphicData uri="http://schemas.openxmlformats.org/drawingml/2006/table">
            <a:tbl>
              <a:tblPr/>
              <a:tblGrid>
                <a:gridCol w="1584325"/>
                <a:gridCol w="1584325"/>
                <a:gridCol w="1800274"/>
                <a:gridCol w="1368376"/>
                <a:gridCol w="1584325"/>
              </a:tblGrid>
              <a:tr h="45561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Clave</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Acuerdo</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Responsable</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Fecha Compromiso</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Avance</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r>
              <a:tr h="4397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RD-O-01-10-04</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Solicitar al Jefe de la Unidad de Tecnologías de la Información, la adición de los documentos de las acreditaciones vigentes a la Pagina Web del Centro.</a:t>
                      </a:r>
                      <a:endParaRPr kumimoji="0" lang="es-ES"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Julio Fierro</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Juan Bustillo</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Jonathan Hernández</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Abril 2010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100%</a:t>
                      </a:r>
                    </a:p>
                    <a:p>
                      <a:pPr marL="0" marR="0" lvl="0" indent="0" algn="ctr" defTabSz="914400" rtl="0" eaLnBrk="0" fontAlgn="base" latinLnBrk="0" hangingPunct="0">
                        <a:lnSpc>
                          <a:spcPct val="100000"/>
                        </a:lnSpc>
                        <a:spcBef>
                          <a:spcPct val="20000"/>
                        </a:spcBef>
                        <a:spcAft>
                          <a:spcPct val="0"/>
                        </a:spcAft>
                        <a:buClrTx/>
                        <a:buSzTx/>
                        <a:buFontTx/>
                        <a:buNone/>
                        <a:tabLst/>
                      </a:pPr>
                      <a:r>
                        <a:rPr lang="es-MX" sz="1200" dirty="0" smtClean="0">
                          <a:hlinkClick r:id="rId2"/>
                        </a:rPr>
                        <a:t>http://cimav.edu.mx/tecnologia/servicios/servicios-ema</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bl>
          </a:graphicData>
        </a:graphic>
      </p:graphicFrame>
      <p:sp>
        <p:nvSpPr>
          <p:cNvPr id="30779" name="Text Box 59"/>
          <p:cNvSpPr txBox="1">
            <a:spLocks noChangeArrowheads="1"/>
          </p:cNvSpPr>
          <p:nvPr/>
        </p:nvSpPr>
        <p:spPr bwMode="auto">
          <a:xfrm>
            <a:off x="611188" y="549275"/>
            <a:ext cx="1949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MX" u="none" dirty="0">
                <a:solidFill>
                  <a:schemeClr val="accent2"/>
                </a:solidFill>
              </a:rPr>
              <a:t>Acción de Mejora</a:t>
            </a:r>
            <a:endParaRPr lang="es-ES" u="none" dirty="0">
              <a:solidFill>
                <a:schemeClr val="accent2"/>
              </a:solidFill>
            </a:endParaRPr>
          </a:p>
        </p:txBody>
      </p:sp>
      <p:graphicFrame>
        <p:nvGraphicFramePr>
          <p:cNvPr id="30817" name="Group 97"/>
          <p:cNvGraphicFramePr>
            <a:graphicFrameLocks noGrp="1"/>
          </p:cNvGraphicFramePr>
          <p:nvPr>
            <p:extLst>
              <p:ext uri="{D42A27DB-BD31-4B8C-83A1-F6EECF244321}">
                <p14:modId xmlns:p14="http://schemas.microsoft.com/office/powerpoint/2010/main" val="493494185"/>
              </p:ext>
            </p:extLst>
          </p:nvPr>
        </p:nvGraphicFramePr>
        <p:xfrm>
          <a:off x="611188" y="1125538"/>
          <a:ext cx="7921625" cy="896938"/>
        </p:xfrm>
        <a:graphic>
          <a:graphicData uri="http://schemas.openxmlformats.org/drawingml/2006/table">
            <a:tbl>
              <a:tblPr/>
              <a:tblGrid>
                <a:gridCol w="1584325"/>
                <a:gridCol w="1584325"/>
                <a:gridCol w="1800274"/>
                <a:gridCol w="1368376"/>
                <a:gridCol w="1584325"/>
              </a:tblGrid>
              <a:tr h="45561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Clave</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Acuerdo</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Responsable</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Fecha Compromiso</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Avance</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r>
              <a:tr h="4397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NA</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s-MX"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s-MX"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s-MX"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s-MX"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ChangeArrowheads="1"/>
          </p:cNvSpPr>
          <p:nvPr/>
        </p:nvSpPr>
        <p:spPr bwMode="auto">
          <a:xfrm>
            <a:off x="2339975" y="693738"/>
            <a:ext cx="4537075" cy="366712"/>
          </a:xfrm>
          <a:prstGeom prst="rect">
            <a:avLst/>
          </a:prstGeom>
          <a:noFill/>
          <a:ln w="9525" algn="ctr">
            <a:noFill/>
            <a:miter lim="800000"/>
            <a:headEnd/>
            <a:tailEnd/>
          </a:ln>
        </p:spPr>
        <p:txBody>
          <a:bodyPr>
            <a:spAutoFit/>
          </a:bodyPr>
          <a:lstStyle/>
          <a:p>
            <a:pPr algn="ctr" fontAlgn="auto">
              <a:spcBef>
                <a:spcPct val="50000"/>
              </a:spcBef>
              <a:spcAft>
                <a:spcPts val="0"/>
              </a:spcAft>
              <a:defRPr/>
            </a:pPr>
            <a:r>
              <a:rPr lang="es-ES" b="1" u="none" dirty="0">
                <a:solidFill>
                  <a:schemeClr val="accent1">
                    <a:lumMod val="75000"/>
                  </a:schemeClr>
                </a:solidFill>
                <a:latin typeface="Arial" pitchFamily="34" charset="0"/>
                <a:cs typeface="Arial" pitchFamily="34" charset="0"/>
              </a:rPr>
              <a:t>Comentarios Derivados del Sondeo</a:t>
            </a:r>
          </a:p>
        </p:txBody>
      </p:sp>
      <p:sp>
        <p:nvSpPr>
          <p:cNvPr id="11267" name="Text Box 201"/>
          <p:cNvSpPr txBox="1">
            <a:spLocks noChangeArrowheads="1"/>
          </p:cNvSpPr>
          <p:nvPr/>
        </p:nvSpPr>
        <p:spPr bwMode="auto">
          <a:xfrm>
            <a:off x="755650" y="1412875"/>
            <a:ext cx="7921625" cy="30797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ct val="50000"/>
              </a:spcBef>
              <a:spcAft>
                <a:spcPts val="0"/>
              </a:spcAft>
              <a:defRPr/>
            </a:pPr>
            <a:r>
              <a:rPr lang="es-MX" sz="1400" u="none" dirty="0"/>
              <a:t>Todo muy bien.</a:t>
            </a:r>
            <a:endParaRPr lang="es-ES" sz="1400" u="none" dirty="0"/>
          </a:p>
        </p:txBody>
      </p:sp>
      <p:sp>
        <p:nvSpPr>
          <p:cNvPr id="11268" name="Text Box 202"/>
          <p:cNvSpPr txBox="1">
            <a:spLocks noChangeArrowheads="1"/>
          </p:cNvSpPr>
          <p:nvPr/>
        </p:nvSpPr>
        <p:spPr bwMode="auto">
          <a:xfrm>
            <a:off x="755650" y="1989138"/>
            <a:ext cx="7920038" cy="30797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ct val="50000"/>
              </a:spcBef>
              <a:spcAft>
                <a:spcPts val="0"/>
              </a:spcAft>
              <a:defRPr/>
            </a:pPr>
            <a:r>
              <a:rPr lang="es-MX" sz="1400" u="none" dirty="0"/>
              <a:t>Sería bueno que tuvieran a alguien para recoger las muestras.</a:t>
            </a:r>
            <a:endParaRPr lang="es-ES" sz="1400" u="none" dirty="0"/>
          </a:p>
        </p:txBody>
      </p:sp>
      <p:sp>
        <p:nvSpPr>
          <p:cNvPr id="11269" name="Text Box 203"/>
          <p:cNvSpPr txBox="1">
            <a:spLocks noChangeArrowheads="1"/>
          </p:cNvSpPr>
          <p:nvPr/>
        </p:nvSpPr>
        <p:spPr bwMode="auto">
          <a:xfrm>
            <a:off x="755650" y="2565400"/>
            <a:ext cx="7993063" cy="52322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ct val="50000"/>
              </a:spcBef>
              <a:spcAft>
                <a:spcPts val="0"/>
              </a:spcAft>
              <a:defRPr/>
            </a:pPr>
            <a:r>
              <a:rPr lang="es-MX" sz="1400" u="none" dirty="0"/>
              <a:t>La persona que va a facturar (del </a:t>
            </a:r>
            <a:r>
              <a:rPr lang="es-MX" sz="1400" u="none" dirty="0" smtClean="0"/>
              <a:t>CIMAV), </a:t>
            </a:r>
            <a:r>
              <a:rPr lang="es-MX" sz="1400" u="none" dirty="0"/>
              <a:t>la última vez se molestó mucho de forma exagerada por "hacerlo caminar mucho". Fue de mal gusto la exageración de lo molesta que estaba esta persona.</a:t>
            </a:r>
            <a:endParaRPr lang="es-ES" sz="1400" u="none" dirty="0"/>
          </a:p>
        </p:txBody>
      </p:sp>
      <p:sp>
        <p:nvSpPr>
          <p:cNvPr id="11270" name="Text Box 204"/>
          <p:cNvSpPr txBox="1">
            <a:spLocks noChangeArrowheads="1"/>
          </p:cNvSpPr>
          <p:nvPr/>
        </p:nvSpPr>
        <p:spPr bwMode="auto">
          <a:xfrm>
            <a:off x="755650" y="3284538"/>
            <a:ext cx="7920038" cy="846137"/>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ct val="50000"/>
              </a:spcBef>
              <a:spcAft>
                <a:spcPts val="0"/>
              </a:spcAft>
              <a:defRPr/>
            </a:pPr>
            <a:r>
              <a:rPr lang="es-MX" sz="1400" u="none" dirty="0"/>
              <a:t>Los guardias de seguridad no sabían ni que hacía el CIMAV (dijeron que era una escuela de química de la UACH), ni sabían dirigirse bien a la gente.</a:t>
            </a:r>
          </a:p>
          <a:p>
            <a:pPr fontAlgn="auto">
              <a:spcBef>
                <a:spcPct val="50000"/>
              </a:spcBef>
              <a:spcAft>
                <a:spcPts val="0"/>
              </a:spcAft>
              <a:defRPr/>
            </a:pPr>
            <a:r>
              <a:rPr lang="es-MX" sz="1400" u="none" dirty="0"/>
              <a:t>Deben mejorar el estacionamiento.</a:t>
            </a:r>
            <a:endParaRPr lang="es-ES" sz="1400" u="none" dirty="0"/>
          </a:p>
        </p:txBody>
      </p:sp>
      <p:sp>
        <p:nvSpPr>
          <p:cNvPr id="11271" name="Text Box 205"/>
          <p:cNvSpPr txBox="1">
            <a:spLocks noChangeArrowheads="1"/>
          </p:cNvSpPr>
          <p:nvPr/>
        </p:nvSpPr>
        <p:spPr bwMode="auto">
          <a:xfrm>
            <a:off x="755650" y="4292600"/>
            <a:ext cx="7920038" cy="30797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ct val="50000"/>
              </a:spcBef>
              <a:spcAft>
                <a:spcPts val="0"/>
              </a:spcAft>
              <a:defRPr/>
            </a:pPr>
            <a:r>
              <a:rPr lang="es-MX" sz="1400" u="none" dirty="0"/>
              <a:t>Muy buen servicio, muy amables.</a:t>
            </a:r>
            <a:endParaRPr lang="es-ES" sz="1400" u="none" dirty="0"/>
          </a:p>
        </p:txBody>
      </p:sp>
      <p:sp>
        <p:nvSpPr>
          <p:cNvPr id="11272" name="Text Box 206"/>
          <p:cNvSpPr txBox="1">
            <a:spLocks noChangeArrowheads="1"/>
          </p:cNvSpPr>
          <p:nvPr/>
        </p:nvSpPr>
        <p:spPr bwMode="auto">
          <a:xfrm>
            <a:off x="755650" y="4797425"/>
            <a:ext cx="7920038" cy="30797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ct val="50000"/>
              </a:spcBef>
              <a:spcAft>
                <a:spcPts val="0"/>
              </a:spcAft>
              <a:defRPr/>
            </a:pPr>
            <a:r>
              <a:rPr lang="es-MX" sz="1400" u="none" dirty="0"/>
              <a:t>Los servicios están un poquito caros.</a:t>
            </a:r>
            <a:endParaRPr lang="es-ES" sz="1400" u="none" dirty="0"/>
          </a:p>
        </p:txBody>
      </p:sp>
      <p:pic>
        <p:nvPicPr>
          <p:cNvPr id="67593" name="Picture 10" descr="http://www.sil.org/~tuggyd/tetel/sup/palomita.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0825" y="1412875"/>
            <a:ext cx="40481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7594" name="Picture 10" descr="http://www.sil.org/~tuggyd/tetel/sup/palomita.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0825" y="2133600"/>
            <a:ext cx="40481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7595" name="Picture 10" descr="http://www.sil.org/~tuggyd/tetel/sup/palomita.gif"/>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0825" y="4149725"/>
            <a:ext cx="40481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7596" name="Picture 10" descr="http://www.sil.org/~tuggyd/tetel/sup/palomita.gif"/>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0825" y="3357563"/>
            <a:ext cx="40481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7597" name="Picture 10" descr="http://www.sil.org/~tuggyd/tetel/sup/palomita.gif"/>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0825" y="4797425"/>
            <a:ext cx="40481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 Box 206"/>
          <p:cNvSpPr txBox="1">
            <a:spLocks noChangeArrowheads="1"/>
          </p:cNvSpPr>
          <p:nvPr/>
        </p:nvSpPr>
        <p:spPr bwMode="auto">
          <a:xfrm>
            <a:off x="755650" y="5373688"/>
            <a:ext cx="7920038" cy="30480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ct val="50000"/>
              </a:spcBef>
              <a:spcAft>
                <a:spcPts val="0"/>
              </a:spcAft>
              <a:defRPr/>
            </a:pPr>
            <a:r>
              <a:rPr lang="es-MX" sz="1400" u="none" dirty="0"/>
              <a:t>Muy bien todo.</a:t>
            </a:r>
            <a:endParaRPr lang="es-ES" sz="1400" u="none" dirty="0"/>
          </a:p>
        </p:txBody>
      </p:sp>
      <p:pic>
        <p:nvPicPr>
          <p:cNvPr id="67599" name="Picture 10" descr="http://www.sil.org/~tuggyd/tetel/sup/palomita.gif"/>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0825" y="5445125"/>
            <a:ext cx="40481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7600" name="Picture 10" descr="http://www.sil.org/~tuggyd/tetel/sup/palomita.gif"/>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0825" y="5949950"/>
            <a:ext cx="40481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Text Box 206"/>
          <p:cNvSpPr txBox="1">
            <a:spLocks noChangeArrowheads="1"/>
          </p:cNvSpPr>
          <p:nvPr/>
        </p:nvSpPr>
        <p:spPr bwMode="auto">
          <a:xfrm>
            <a:off x="755650" y="6021388"/>
            <a:ext cx="7920038" cy="30480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ct val="50000"/>
              </a:spcBef>
              <a:spcAft>
                <a:spcPts val="0"/>
              </a:spcAft>
              <a:defRPr/>
            </a:pPr>
            <a:r>
              <a:rPr lang="es-MX" sz="1400" u="none" dirty="0"/>
              <a:t>Hay algunos precios muy caros.</a:t>
            </a:r>
            <a:endParaRPr lang="es-ES" sz="1400" u="none"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afterEffect">
                                  <p:stCondLst>
                                    <p:cond delay="0"/>
                                  </p:stCondLst>
                                  <p:childTnLst>
                                    <p:set>
                                      <p:cBhvr>
                                        <p:cTn id="6" dur="1" fill="hold">
                                          <p:stCondLst>
                                            <p:cond delay="0"/>
                                          </p:stCondLst>
                                        </p:cTn>
                                        <p:tgtEl>
                                          <p:spTgt spid="288770"/>
                                        </p:tgtEl>
                                        <p:attrNameLst>
                                          <p:attrName>style.visibility</p:attrName>
                                        </p:attrNameLst>
                                      </p:cBhvr>
                                      <p:to>
                                        <p:strVal val="visible"/>
                                      </p:to>
                                    </p:set>
                                    <p:anim calcmode="lin" valueType="num">
                                      <p:cBhvr additive="base">
                                        <p:cTn id="7" dur="500" fill="hold"/>
                                        <p:tgtEl>
                                          <p:spTgt spid="288770"/>
                                        </p:tgtEl>
                                        <p:attrNameLst>
                                          <p:attrName>ppt_x</p:attrName>
                                        </p:attrNameLst>
                                      </p:cBhvr>
                                      <p:tavLst>
                                        <p:tav tm="0">
                                          <p:val>
                                            <p:strVal val="1+#ppt_w/2"/>
                                          </p:val>
                                        </p:tav>
                                        <p:tav tm="100000">
                                          <p:val>
                                            <p:strVal val="#ppt_x"/>
                                          </p:val>
                                        </p:tav>
                                      </p:tavLst>
                                    </p:anim>
                                    <p:anim calcmode="lin" valueType="num">
                                      <p:cBhvr additive="base">
                                        <p:cTn id="8" dur="500" fill="hold"/>
                                        <p:tgtEl>
                                          <p:spTgt spid="28877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8770" grpId="0"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971550" y="115888"/>
            <a:ext cx="79216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s-ES" sz="1600" b="1" u="none">
                <a:solidFill>
                  <a:schemeClr val="hlink"/>
                </a:solidFill>
              </a:rPr>
              <a:t>11. Recomendaciones de Mejora</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971550" y="115888"/>
            <a:ext cx="79216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s-ES" sz="1600" b="1" u="none">
                <a:solidFill>
                  <a:schemeClr val="hlink"/>
                </a:solidFill>
              </a:rPr>
              <a:t>12. Asuntos Generales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42" name="Rectangle 22"/>
          <p:cNvSpPr>
            <a:spLocks noChangeArrowheads="1"/>
          </p:cNvSpPr>
          <p:nvPr/>
        </p:nvSpPr>
        <p:spPr bwMode="auto">
          <a:xfrm>
            <a:off x="4572000" y="115888"/>
            <a:ext cx="4321175"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s-ES" sz="1600" b="1" u="none" dirty="0">
                <a:solidFill>
                  <a:schemeClr val="hlink"/>
                </a:solidFill>
              </a:rPr>
              <a:t>2. Revisión y validación de la </a:t>
            </a:r>
            <a:r>
              <a:rPr lang="es-ES" sz="1600" b="1" u="none" dirty="0" smtClean="0">
                <a:solidFill>
                  <a:schemeClr val="hlink"/>
                </a:solidFill>
              </a:rPr>
              <a:t>política, objetivos </a:t>
            </a:r>
            <a:r>
              <a:rPr lang="es-ES" sz="1600" b="1" u="none" dirty="0">
                <a:solidFill>
                  <a:schemeClr val="hlink"/>
                </a:solidFill>
              </a:rPr>
              <a:t>de calidad y objetivos </a:t>
            </a:r>
          </a:p>
          <a:p>
            <a:pPr algn="r"/>
            <a:r>
              <a:rPr lang="es-ES" sz="1600" b="1" u="none" dirty="0">
                <a:solidFill>
                  <a:schemeClr val="hlink"/>
                </a:solidFill>
              </a:rPr>
              <a:t>generales</a:t>
            </a:r>
          </a:p>
        </p:txBody>
      </p:sp>
      <p:sp>
        <p:nvSpPr>
          <p:cNvPr id="5143" name="Text Box 23"/>
          <p:cNvSpPr txBox="1">
            <a:spLocks noChangeArrowheads="1"/>
          </p:cNvSpPr>
          <p:nvPr/>
        </p:nvSpPr>
        <p:spPr bwMode="auto">
          <a:xfrm>
            <a:off x="808038" y="981075"/>
            <a:ext cx="7724775" cy="5313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MX" sz="1600" b="1" u="none" dirty="0">
                <a:solidFill>
                  <a:schemeClr val="accent2"/>
                </a:solidFill>
              </a:rPr>
              <a:t>POLÍTICA DE CALIDAD</a:t>
            </a:r>
          </a:p>
          <a:p>
            <a:endParaRPr lang="es-MX" sz="1600" u="none" dirty="0">
              <a:solidFill>
                <a:schemeClr val="accent2"/>
              </a:solidFill>
            </a:endParaRPr>
          </a:p>
          <a:p>
            <a:pPr algn="ctr"/>
            <a:r>
              <a:rPr lang="es-MX" i="1" u="none" dirty="0"/>
              <a:t>“Satisfacer las necesidades de nuestros clientes, con servicios de pruebas (ensayos) y calibraciones oportunos y confiables, a través de un</a:t>
            </a:r>
          </a:p>
          <a:p>
            <a:pPr algn="ctr"/>
            <a:r>
              <a:rPr lang="es-MX" i="1" u="none" dirty="0"/>
              <a:t>Sistema de Gestión de la Calidad efectivo y de la capacidad de nuestro</a:t>
            </a:r>
          </a:p>
          <a:p>
            <a:pPr algn="ctr"/>
            <a:r>
              <a:rPr lang="es-MX" i="1" u="none" dirty="0"/>
              <a:t>personal científico, tecnológico y de soporte, mejorando continuamente</a:t>
            </a:r>
          </a:p>
          <a:p>
            <a:pPr algn="ctr"/>
            <a:r>
              <a:rPr lang="es-MX" i="1" u="none" dirty="0"/>
              <a:t>nuestros procesos y servicios”</a:t>
            </a:r>
            <a:endParaRPr lang="es-MX" sz="1600" u="none" dirty="0">
              <a:solidFill>
                <a:schemeClr val="accent2"/>
              </a:solidFill>
            </a:endParaRPr>
          </a:p>
          <a:p>
            <a:endParaRPr lang="es-MX" sz="1600" u="none" dirty="0">
              <a:solidFill>
                <a:schemeClr val="accent2"/>
              </a:solidFill>
            </a:endParaRPr>
          </a:p>
          <a:p>
            <a:r>
              <a:rPr lang="es-MX" sz="1600" b="1" u="none" dirty="0">
                <a:solidFill>
                  <a:schemeClr val="accent2"/>
                </a:solidFill>
              </a:rPr>
              <a:t>OBJETIVOS DE CALIDAD</a:t>
            </a:r>
          </a:p>
          <a:p>
            <a:endParaRPr lang="es-MX" sz="1600" u="none" dirty="0">
              <a:solidFill>
                <a:schemeClr val="accent2"/>
              </a:solidFill>
            </a:endParaRPr>
          </a:p>
          <a:p>
            <a:pPr marL="285750" indent="-285750">
              <a:buFont typeface="Arial" pitchFamily="34" charset="0"/>
              <a:buChar char="•"/>
            </a:pPr>
            <a:r>
              <a:rPr lang="es-MX" u="none" dirty="0"/>
              <a:t>Crear una cultura de satisfacción al </a:t>
            </a:r>
            <a:r>
              <a:rPr lang="es-MX" u="none" dirty="0" smtClean="0"/>
              <a:t>cliente,</a:t>
            </a:r>
            <a:endParaRPr lang="es-MX" u="none" dirty="0"/>
          </a:p>
          <a:p>
            <a:pPr marL="285750" indent="-285750">
              <a:buFont typeface="Arial" pitchFamily="34" charset="0"/>
              <a:buChar char="•"/>
            </a:pPr>
            <a:r>
              <a:rPr lang="es-MX" u="none" dirty="0"/>
              <a:t>Mantener un Sistema de Gestión de la Calidad  dinámico y flexible que vele por los intereses de nuestros clientes y de nuestra organización;</a:t>
            </a:r>
          </a:p>
          <a:p>
            <a:pPr marL="285750" indent="-285750">
              <a:buFont typeface="Arial" pitchFamily="34" charset="0"/>
              <a:buChar char="•"/>
            </a:pPr>
            <a:r>
              <a:rPr lang="es-MX" u="none" dirty="0"/>
              <a:t>Distinguirnos por la oportunidad, confiabilidad y competitividad de nuestros </a:t>
            </a:r>
            <a:r>
              <a:rPr lang="es-MX" u="none" dirty="0" smtClean="0"/>
              <a:t>servicios, </a:t>
            </a:r>
            <a:r>
              <a:rPr lang="es-MX" u="none" dirty="0"/>
              <a:t>y</a:t>
            </a:r>
          </a:p>
          <a:p>
            <a:pPr marL="285750" indent="-285750">
              <a:buFont typeface="Arial" pitchFamily="34" charset="0"/>
              <a:buChar char="•"/>
            </a:pPr>
            <a:r>
              <a:rPr lang="es-MX" u="none" dirty="0"/>
              <a:t>Crear una cultura de mejora continua.</a:t>
            </a:r>
            <a:endParaRPr lang="es-MX" sz="1600" u="none" dirty="0">
              <a:solidFill>
                <a:schemeClr val="accent2"/>
              </a:solidFill>
            </a:endParaRPr>
          </a:p>
          <a:p>
            <a:endParaRPr lang="es-MX" sz="1600" u="none" dirty="0">
              <a:solidFill>
                <a:schemeClr val="accent2"/>
              </a:solidFill>
            </a:endParaRPr>
          </a:p>
          <a:p>
            <a:endParaRPr lang="es-MX" sz="1600" u="none" dirty="0">
              <a:solidFill>
                <a:schemeClr val="accent2"/>
              </a:solidFill>
            </a:endParaRPr>
          </a:p>
          <a:p>
            <a:endParaRPr lang="es-MX" sz="1600" u="none" dirty="0">
              <a:solidFill>
                <a:schemeClr val="accent2"/>
              </a:solidFill>
            </a:endParaRPr>
          </a:p>
          <a:p>
            <a:endParaRPr lang="es-ES" sz="1600" b="1" u="none" dirty="0">
              <a:solidFill>
                <a:schemeClr val="accent2"/>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4572000" y="115888"/>
            <a:ext cx="4248150"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s-ES" sz="1600" b="1" u="none" dirty="0">
                <a:solidFill>
                  <a:schemeClr val="hlink"/>
                </a:solidFill>
              </a:rPr>
              <a:t>2. Revisión y validación de la política, </a:t>
            </a:r>
            <a:br>
              <a:rPr lang="es-ES" sz="1600" b="1" u="none" dirty="0">
                <a:solidFill>
                  <a:schemeClr val="hlink"/>
                </a:solidFill>
              </a:rPr>
            </a:br>
            <a:r>
              <a:rPr lang="es-ES" sz="1600" b="1" u="none" dirty="0">
                <a:solidFill>
                  <a:schemeClr val="hlink"/>
                </a:solidFill>
              </a:rPr>
              <a:t>objetivos de calidad y objetivos generales</a:t>
            </a:r>
          </a:p>
        </p:txBody>
      </p:sp>
      <p:sp>
        <p:nvSpPr>
          <p:cNvPr id="6147" name="Text Box 3"/>
          <p:cNvSpPr txBox="1">
            <a:spLocks noChangeArrowheads="1"/>
          </p:cNvSpPr>
          <p:nvPr/>
        </p:nvSpPr>
        <p:spPr bwMode="auto">
          <a:xfrm>
            <a:off x="808038" y="981075"/>
            <a:ext cx="7724775" cy="5847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MX" sz="1600" b="1" u="none" dirty="0">
                <a:solidFill>
                  <a:schemeClr val="accent2"/>
                </a:solidFill>
              </a:rPr>
              <a:t>OBJETIVOS ESTRATÉGICOS</a:t>
            </a:r>
          </a:p>
          <a:p>
            <a:endParaRPr lang="es-MX" sz="1600" b="1" u="none" dirty="0">
              <a:solidFill>
                <a:schemeClr val="accent2"/>
              </a:solidFill>
            </a:endParaRPr>
          </a:p>
          <a:p>
            <a:pPr marL="285750" indent="-285750">
              <a:buFont typeface="Arial" pitchFamily="34" charset="0"/>
              <a:buChar char="•"/>
            </a:pPr>
            <a:r>
              <a:rPr lang="es-MX" b="1" u="none" dirty="0"/>
              <a:t>Generar </a:t>
            </a:r>
            <a:r>
              <a:rPr lang="es-MX" b="1" u="none" dirty="0" smtClean="0"/>
              <a:t>conocimiento</a:t>
            </a:r>
          </a:p>
          <a:p>
            <a:pPr marL="742950" lvl="1" indent="-285750">
              <a:buFont typeface="Arial" pitchFamily="34" charset="0"/>
              <a:buChar char="•"/>
            </a:pPr>
            <a:r>
              <a:rPr lang="es-MX" i="1" u="none" dirty="0" smtClean="0"/>
              <a:t>mediante </a:t>
            </a:r>
            <a:r>
              <a:rPr lang="es-MX" i="1" u="none" dirty="0"/>
              <a:t>la realización de investigación, desarrollo tecnológico e innovación, </a:t>
            </a:r>
            <a:endParaRPr lang="es-MX" i="1" u="none" dirty="0" smtClean="0"/>
          </a:p>
          <a:p>
            <a:pPr marL="742950" lvl="1" indent="-285750">
              <a:buFont typeface="Arial" pitchFamily="34" charset="0"/>
              <a:buChar char="•"/>
            </a:pPr>
            <a:r>
              <a:rPr lang="es-MX" i="1" u="none" dirty="0" smtClean="0"/>
              <a:t>con </a:t>
            </a:r>
            <a:r>
              <a:rPr lang="es-MX" i="1" u="none" dirty="0"/>
              <a:t>criterios de excelencia y pertinencia, </a:t>
            </a:r>
            <a:endParaRPr lang="es-MX" i="1" u="none" dirty="0" smtClean="0"/>
          </a:p>
          <a:p>
            <a:pPr marL="742950" lvl="1" indent="-285750">
              <a:buFont typeface="Arial" pitchFamily="34" charset="0"/>
              <a:buChar char="•"/>
            </a:pPr>
            <a:r>
              <a:rPr lang="es-MX" i="1" u="none" dirty="0" smtClean="0"/>
              <a:t>en </a:t>
            </a:r>
            <a:r>
              <a:rPr lang="es-MX" i="1" u="none" dirty="0"/>
              <a:t>las áreas de los </a:t>
            </a:r>
            <a:r>
              <a:rPr lang="es-MX" i="1" u="none" dirty="0" smtClean="0"/>
              <a:t>Materiales, de </a:t>
            </a:r>
            <a:r>
              <a:rPr lang="es-MX" i="1" u="none" dirty="0"/>
              <a:t>la Ciencia y </a:t>
            </a:r>
            <a:r>
              <a:rPr lang="es-MX" i="1" u="none" dirty="0" smtClean="0"/>
              <a:t>la Tecnología </a:t>
            </a:r>
            <a:r>
              <a:rPr lang="es-MX" i="1" u="none" dirty="0"/>
              <a:t>Ambiental, </a:t>
            </a:r>
            <a:endParaRPr lang="es-MX" i="1" u="none" dirty="0" smtClean="0"/>
          </a:p>
          <a:p>
            <a:pPr marL="742950" lvl="1" indent="-285750">
              <a:buFont typeface="Arial" pitchFamily="34" charset="0"/>
              <a:buChar char="•"/>
            </a:pPr>
            <a:r>
              <a:rPr lang="es-MX" i="1" u="none" dirty="0" smtClean="0"/>
              <a:t>para </a:t>
            </a:r>
            <a:r>
              <a:rPr lang="es-MX" i="1" u="none" dirty="0"/>
              <a:t>su aprovechamiento por el sector productivo,  académico y social</a:t>
            </a:r>
            <a:r>
              <a:rPr lang="es-MX" b="1" u="none" dirty="0"/>
              <a:t>.</a:t>
            </a:r>
          </a:p>
          <a:p>
            <a:pPr marL="285750" indent="-285750">
              <a:buFont typeface="Arial" pitchFamily="34" charset="0"/>
              <a:buChar char="•"/>
            </a:pPr>
            <a:endParaRPr lang="es-MX" b="1" u="none" dirty="0"/>
          </a:p>
          <a:p>
            <a:pPr marL="285750" indent="-285750">
              <a:buFont typeface="Arial" pitchFamily="34" charset="0"/>
              <a:buChar char="•"/>
            </a:pPr>
            <a:r>
              <a:rPr lang="es-MX" b="1" u="none" dirty="0"/>
              <a:t>Formar recursos </a:t>
            </a:r>
            <a:r>
              <a:rPr lang="es-MX" b="1" u="none" dirty="0" smtClean="0"/>
              <a:t>humanos</a:t>
            </a:r>
          </a:p>
          <a:p>
            <a:pPr marL="742950" lvl="1" indent="-285750">
              <a:buFont typeface="Arial" pitchFamily="34" charset="0"/>
              <a:buChar char="•"/>
            </a:pPr>
            <a:r>
              <a:rPr lang="es-MX" i="1" u="none" dirty="0"/>
              <a:t>con la preparación y habilidades requeridas en </a:t>
            </a:r>
            <a:r>
              <a:rPr lang="es-MX" i="1" u="none" dirty="0" smtClean="0"/>
              <a:t>las </a:t>
            </a:r>
            <a:r>
              <a:rPr lang="es-MX" i="1" u="none" dirty="0"/>
              <a:t>áreas de Materiales y Energía y Medio Ambiente, </a:t>
            </a:r>
            <a:endParaRPr lang="es-MX" i="1" u="none" dirty="0" smtClean="0"/>
          </a:p>
          <a:p>
            <a:pPr marL="742950" lvl="1" indent="-285750">
              <a:buFont typeface="Arial" pitchFamily="34" charset="0"/>
              <a:buChar char="•"/>
            </a:pPr>
            <a:r>
              <a:rPr lang="es-MX" i="1" u="none" dirty="0" smtClean="0"/>
              <a:t>a </a:t>
            </a:r>
            <a:r>
              <a:rPr lang="es-MX" i="1" u="none" dirty="0"/>
              <a:t>través de programas de posgrado de excelencia,  </a:t>
            </a:r>
            <a:endParaRPr lang="es-MX" i="1" u="none" dirty="0" smtClean="0"/>
          </a:p>
          <a:p>
            <a:pPr marL="742950" lvl="1" indent="-285750">
              <a:buFont typeface="Arial" pitchFamily="34" charset="0"/>
              <a:buChar char="•"/>
            </a:pPr>
            <a:r>
              <a:rPr lang="es-MX" i="1" u="none" dirty="0" smtClean="0"/>
              <a:t>para </a:t>
            </a:r>
            <a:r>
              <a:rPr lang="es-MX" i="1" u="none" dirty="0"/>
              <a:t>su inserción en los sectores productivo y académico </a:t>
            </a:r>
            <a:endParaRPr lang="es-MX" i="1" u="none" dirty="0" smtClean="0"/>
          </a:p>
          <a:p>
            <a:pPr marL="742950" lvl="1" indent="-285750">
              <a:buFont typeface="Arial" pitchFamily="34" charset="0"/>
              <a:buChar char="•"/>
            </a:pPr>
            <a:r>
              <a:rPr lang="es-MX" i="1" u="none" dirty="0" smtClean="0"/>
              <a:t>regional </a:t>
            </a:r>
            <a:r>
              <a:rPr lang="es-MX" i="1" u="none" dirty="0"/>
              <a:t>y nacional.</a:t>
            </a:r>
          </a:p>
          <a:p>
            <a:pPr marL="285750" indent="-285750">
              <a:buFont typeface="Arial" pitchFamily="34" charset="0"/>
              <a:buChar char="•"/>
            </a:pPr>
            <a:endParaRPr lang="es-MX" b="1" u="none" dirty="0"/>
          </a:p>
          <a:p>
            <a:pPr marL="285750" indent="-285750">
              <a:buFont typeface="Arial" pitchFamily="34" charset="0"/>
              <a:buChar char="•"/>
            </a:pPr>
            <a:r>
              <a:rPr lang="es-MX" b="1" u="none" dirty="0"/>
              <a:t>Transferir el conocimiento </a:t>
            </a:r>
            <a:r>
              <a:rPr lang="es-MX" b="1" u="none" dirty="0" smtClean="0"/>
              <a:t>generado</a:t>
            </a:r>
          </a:p>
          <a:p>
            <a:pPr marL="742950" lvl="1" indent="-285750">
              <a:buFont typeface="Arial" pitchFamily="34" charset="0"/>
              <a:buChar char="•"/>
            </a:pPr>
            <a:r>
              <a:rPr lang="es-MX" i="1" u="none" dirty="0"/>
              <a:t>en los ámbitos de competencia del Centro a los sectores productivo, académico y social.</a:t>
            </a:r>
            <a:endParaRPr lang="es-ES" i="1" u="none"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3118" name="Group 1374"/>
          <p:cNvGraphicFramePr>
            <a:graphicFrameLocks noGrp="1"/>
          </p:cNvGraphicFramePr>
          <p:nvPr>
            <p:extLst>
              <p:ext uri="{D42A27DB-BD31-4B8C-83A1-F6EECF244321}">
                <p14:modId xmlns:p14="http://schemas.microsoft.com/office/powerpoint/2010/main" val="1440475705"/>
              </p:ext>
            </p:extLst>
          </p:nvPr>
        </p:nvGraphicFramePr>
        <p:xfrm>
          <a:off x="250825" y="914400"/>
          <a:ext cx="8642350" cy="4183089"/>
        </p:xfrm>
        <a:graphic>
          <a:graphicData uri="http://schemas.openxmlformats.org/drawingml/2006/table">
            <a:tbl>
              <a:tblPr/>
              <a:tblGrid>
                <a:gridCol w="1152525"/>
                <a:gridCol w="2881313"/>
                <a:gridCol w="719137"/>
                <a:gridCol w="685800"/>
                <a:gridCol w="754063"/>
                <a:gridCol w="720725"/>
                <a:gridCol w="1728787"/>
              </a:tblGrid>
              <a:tr h="298450">
                <a:tc row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Proceso</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row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Área</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grid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NC</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hMerge="1">
                  <a:txBody>
                    <a:bodyPr/>
                    <a:lstStyle/>
                    <a:p>
                      <a:endParaRPr lang="es-MX"/>
                    </a:p>
                  </a:txBody>
                  <a:tcPr/>
                </a:tc>
                <a:tc grid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OBS</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hMerge="1">
                  <a:txBody>
                    <a:bodyPr/>
                    <a:lstStyle/>
                    <a:p>
                      <a:endParaRPr lang="es-MX"/>
                    </a:p>
                  </a:txBody>
                  <a:tcPr/>
                </a:tc>
                <a:tc row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Avance</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r>
              <a:tr h="415950">
                <a:tc vMerge="1">
                  <a:txBody>
                    <a:bodyPr/>
                    <a:lstStyle/>
                    <a:p>
                      <a:endParaRPr lang="es-MX"/>
                    </a:p>
                  </a:txBody>
                  <a:tcPr/>
                </a:tc>
                <a:tc vMerge="1">
                  <a:txBody>
                    <a:bodyPr/>
                    <a:lstStyle/>
                    <a:p>
                      <a:endParaRPr lang="es-MX"/>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9001</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17025</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9001</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17025</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vMerge="1">
                  <a:txBody>
                    <a:bodyPr/>
                    <a:lstStyle/>
                    <a:p>
                      <a:endParaRPr lang="es-MX"/>
                    </a:p>
                  </a:txBody>
                  <a:tcPr/>
                </a:tc>
              </a:tr>
              <a:tr h="298450">
                <a:tc row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Apoyo</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Control de Documentos</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1</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1</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rowSpan="10">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CERRADO</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r h="300038">
                <a:tc vMerge="1">
                  <a:txBody>
                    <a:bodyPr/>
                    <a:lstStyle/>
                    <a:p>
                      <a:endParaRPr lang="es-MX"/>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Coordinación de Servicios</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1</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1</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vMerge="1">
                  <a:txBody>
                    <a:bodyPr/>
                    <a:lstStyle/>
                    <a:p>
                      <a:endParaRPr lang="es-MX"/>
                    </a:p>
                  </a:txBody>
                  <a:tcPr/>
                </a:tc>
              </a:tr>
              <a:tr h="298450">
                <a:tc rowSpan="7">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Servicios de Ensayos (pruebas) y Calibración</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Calidad del Aire</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1</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1</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vMerge="1">
                  <a:txBody>
                    <a:bodyPr/>
                    <a:lstStyle/>
                    <a:p>
                      <a:endParaRPr lang="es-MX"/>
                    </a:p>
                  </a:txBody>
                  <a:tcPr/>
                </a:tc>
              </a:tr>
              <a:tr h="298450">
                <a:tc vMerge="1">
                  <a:txBody>
                    <a:bodyPr/>
                    <a:lstStyle/>
                    <a:p>
                      <a:endParaRPr lang="es-MX"/>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Metrología-Dimensional</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1</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vMerge="1">
                  <a:txBody>
                    <a:bodyPr/>
                    <a:lstStyle/>
                    <a:p>
                      <a:endParaRPr lang="es-MX"/>
                    </a:p>
                  </a:txBody>
                  <a:tcPr/>
                </a:tc>
              </a:tr>
              <a:tr h="298450">
                <a:tc vMerge="1">
                  <a:txBody>
                    <a:bodyPr/>
                    <a:lstStyle/>
                    <a:p>
                      <a:endParaRPr lang="es-MX"/>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Metrología-Eléctrica</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2</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vMerge="1">
                  <a:txBody>
                    <a:bodyPr/>
                    <a:lstStyle/>
                    <a:p>
                      <a:endParaRPr lang="es-MX"/>
                    </a:p>
                  </a:txBody>
                  <a:tcPr/>
                </a:tc>
              </a:tr>
              <a:tr h="298450">
                <a:tc vMerge="1">
                  <a:txBody>
                    <a:bodyPr/>
                    <a:lstStyle/>
                    <a:p>
                      <a:endParaRPr lang="es-MX"/>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Metrología-Humedad</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2</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vMerge="1">
                  <a:txBody>
                    <a:bodyPr/>
                    <a:lstStyle/>
                    <a:p>
                      <a:endParaRPr lang="es-MX"/>
                    </a:p>
                  </a:txBody>
                  <a:tcPr/>
                </a:tc>
              </a:tr>
              <a:tr h="298450">
                <a:tc vMerge="1">
                  <a:txBody>
                    <a:bodyPr/>
                    <a:lstStyle/>
                    <a:p>
                      <a:endParaRPr lang="es-MX"/>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Metrología-Presión</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10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vMerge="1">
                  <a:txBody>
                    <a:bodyPr/>
                    <a:lstStyle/>
                    <a:p>
                      <a:endParaRPr lang="es-MX"/>
                    </a:p>
                  </a:txBody>
                  <a:tcPr/>
                </a:tc>
              </a:tr>
              <a:tr h="300038">
                <a:tc vMerge="1">
                  <a:txBody>
                    <a:bodyPr/>
                    <a:lstStyle/>
                    <a:p>
                      <a:endParaRPr lang="es-MX"/>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Metrología-Temperatura</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1</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vMerge="1">
                  <a:txBody>
                    <a:bodyPr/>
                    <a:lstStyle/>
                    <a:p>
                      <a:endParaRPr lang="es-MX"/>
                    </a:p>
                  </a:txBody>
                  <a:tcPr/>
                </a:tc>
              </a:tr>
              <a:tr h="298450">
                <a:tc vMerge="1">
                  <a:txBody>
                    <a:bodyPr/>
                    <a:lstStyle/>
                    <a:p>
                      <a:endParaRPr lang="es-MX"/>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Metrología-Volumen</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2</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vMerge="1">
                  <a:txBody>
                    <a:bodyPr/>
                    <a:lstStyle/>
                    <a:p>
                      <a:endParaRPr lang="es-MX"/>
                    </a:p>
                  </a:txBody>
                  <a:tcPr/>
                </a:tc>
              </a:tr>
              <a:tr h="2984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s-MX"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Residuos</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4</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1</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vMerge="1">
                  <a:txBody>
                    <a:bodyPr/>
                    <a:lstStyle/>
                    <a:p>
                      <a:endParaRPr lang="es-MX"/>
                    </a:p>
                  </a:txBody>
                  <a:tcPr/>
                </a:tc>
              </a:tr>
              <a:tr h="481013">
                <a:tc grid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TOTAL</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hMerge="1">
                  <a:txBody>
                    <a:bodyPr/>
                    <a:lstStyle/>
                    <a:p>
                      <a:endParaRPr lang="es-MX"/>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8</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20</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1</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0</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s-MX"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cap="flat">
                      <a:noFill/>
                    </a:lnR>
                    <a:lnT w="12700" cap="flat" cmpd="sng" algn="ctr">
                      <a:solidFill>
                        <a:srgbClr val="EAEAEA"/>
                      </a:solidFill>
                      <a:prstDash val="solid"/>
                      <a:round/>
                      <a:headEnd type="none" w="med" len="med"/>
                      <a:tailEnd type="none" w="med" len="med"/>
                    </a:lnT>
                    <a:lnB cap="flat">
                      <a:noFill/>
                    </a:lnB>
                    <a:lnTlToBr>
                      <a:noFill/>
                    </a:lnTlToBr>
                    <a:lnBlToTr>
                      <a:noFill/>
                    </a:lnBlToTr>
                    <a:noFill/>
                  </a:tcPr>
                </a:tc>
              </a:tr>
            </a:tbl>
          </a:graphicData>
        </a:graphic>
      </p:graphicFrame>
      <p:sp>
        <p:nvSpPr>
          <p:cNvPr id="7190" name="Rectangle 22"/>
          <p:cNvSpPr>
            <a:spLocks noChangeArrowheads="1"/>
          </p:cNvSpPr>
          <p:nvPr/>
        </p:nvSpPr>
        <p:spPr bwMode="auto">
          <a:xfrm>
            <a:off x="4211638" y="111125"/>
            <a:ext cx="46085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s-ES" sz="1600" b="1" u="none" dirty="0">
                <a:solidFill>
                  <a:schemeClr val="hlink"/>
                </a:solidFill>
              </a:rPr>
              <a:t>3. Resultados de Auditorías Internas 2010</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987" name="Group 795"/>
          <p:cNvGraphicFramePr>
            <a:graphicFrameLocks noGrp="1"/>
          </p:cNvGraphicFramePr>
          <p:nvPr>
            <p:extLst>
              <p:ext uri="{D42A27DB-BD31-4B8C-83A1-F6EECF244321}">
                <p14:modId xmlns:p14="http://schemas.microsoft.com/office/powerpoint/2010/main" val="4147756575"/>
              </p:ext>
            </p:extLst>
          </p:nvPr>
        </p:nvGraphicFramePr>
        <p:xfrm>
          <a:off x="250825" y="1197864"/>
          <a:ext cx="8642350" cy="3753170"/>
        </p:xfrm>
        <a:graphic>
          <a:graphicData uri="http://schemas.openxmlformats.org/drawingml/2006/table">
            <a:tbl>
              <a:tblPr/>
              <a:tblGrid>
                <a:gridCol w="1152525"/>
                <a:gridCol w="2881313"/>
                <a:gridCol w="719137"/>
                <a:gridCol w="685800"/>
                <a:gridCol w="754063"/>
                <a:gridCol w="720725"/>
                <a:gridCol w="1728787"/>
              </a:tblGrid>
              <a:tr h="180975">
                <a:tc row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Proceso</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row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Área</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grid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NC</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hMerge="1">
                  <a:txBody>
                    <a:bodyPr/>
                    <a:lstStyle/>
                    <a:p>
                      <a:endParaRPr lang="es-MX"/>
                    </a:p>
                  </a:txBody>
                  <a:tcPr/>
                </a:tc>
                <a:tc grid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OBS</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hMerge="1">
                  <a:txBody>
                    <a:bodyPr/>
                    <a:lstStyle/>
                    <a:p>
                      <a:endParaRPr lang="es-MX"/>
                    </a:p>
                  </a:txBody>
                  <a:tcPr/>
                </a:tc>
                <a:tc row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Avance</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r>
              <a:tr h="439738">
                <a:tc vMerge="1">
                  <a:txBody>
                    <a:bodyPr/>
                    <a:lstStyle/>
                    <a:p>
                      <a:endParaRPr lang="es-MX"/>
                    </a:p>
                  </a:txBody>
                  <a:tcPr/>
                </a:tc>
                <a:tc vMerge="1">
                  <a:txBody>
                    <a:bodyPr/>
                    <a:lstStyle/>
                    <a:p>
                      <a:endParaRPr lang="es-MX"/>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9001</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17025</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9001</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17025</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vMerge="1">
                  <a:txBody>
                    <a:bodyPr/>
                    <a:lstStyle/>
                    <a:p>
                      <a:endParaRPr lang="es-MX"/>
                    </a:p>
                  </a:txBody>
                  <a:tcPr/>
                </a:tc>
              </a:tr>
              <a:tr h="4397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Seguimiento y Medición</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Revisiones por la Dirección</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1</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1</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rowSpan="5">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CERRADO</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r h="439738">
                <a:tc rowSpan="3">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Apoyo</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Adquisiciones</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2</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2</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1</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vMerge="1">
                  <a:txBody>
                    <a:bodyPr/>
                    <a:lstStyle/>
                    <a:p>
                      <a:endParaRPr lang="es-MX"/>
                    </a:p>
                  </a:txBody>
                  <a:tcPr/>
                </a:tc>
              </a:tr>
              <a:tr h="439738">
                <a:tc vMerge="1">
                  <a:txBody>
                    <a:bodyPr/>
                    <a:lstStyle/>
                    <a:p>
                      <a:endParaRPr lang="es-MX"/>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Control de Documentos</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2</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2</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vMerge="1">
                  <a:txBody>
                    <a:bodyPr/>
                    <a:lstStyle/>
                    <a:p>
                      <a:endParaRPr lang="es-MX"/>
                    </a:p>
                  </a:txBody>
                  <a:tcPr/>
                </a:tc>
              </a:tr>
              <a:tr h="439738">
                <a:tc vMerge="1">
                  <a:txBody>
                    <a:bodyPr/>
                    <a:lstStyle/>
                    <a:p>
                      <a:endParaRPr lang="es-MX"/>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Recursos Humanos</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1</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1</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vMerge="1">
                  <a:txBody>
                    <a:bodyPr/>
                    <a:lstStyle/>
                    <a:p>
                      <a:endParaRPr lang="es-MX"/>
                    </a:p>
                  </a:txBody>
                  <a:tcPr/>
                </a:tc>
              </a:tr>
              <a:tr h="4413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Servicios de Ensayos (pruebas) y Calibración</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Metrología - Dimensional</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1</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vMerge="1">
                  <a:txBody>
                    <a:bodyPr/>
                    <a:lstStyle/>
                    <a:p>
                      <a:endParaRPr lang="es-MX"/>
                    </a:p>
                  </a:txBody>
                  <a:tcPr/>
                </a:tc>
              </a:tr>
              <a:tr h="439738">
                <a:tc grid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TOTAL</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hMerge="1">
                  <a:txBody>
                    <a:bodyPr/>
                    <a:lstStyle/>
                    <a:p>
                      <a:endParaRPr lang="es-MX"/>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6</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7</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1</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0</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s-MX"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cap="flat">
                      <a:noFill/>
                    </a:lnR>
                    <a:lnT w="12700" cap="flat" cmpd="sng" algn="ctr">
                      <a:solidFill>
                        <a:srgbClr val="EAEAEA"/>
                      </a:solidFill>
                      <a:prstDash val="solid"/>
                      <a:round/>
                      <a:headEnd type="none" w="med" len="med"/>
                      <a:tailEnd type="none" w="med" len="med"/>
                    </a:lnT>
                    <a:lnB cap="flat">
                      <a:noFill/>
                    </a:lnB>
                    <a:lnTlToBr>
                      <a:noFill/>
                    </a:lnTlToBr>
                    <a:lnBlToTr>
                      <a:noFill/>
                    </a:lnBlToTr>
                    <a:noFill/>
                  </a:tcPr>
                </a:tc>
              </a:tr>
            </a:tbl>
          </a:graphicData>
        </a:graphic>
      </p:graphicFrame>
      <p:sp>
        <p:nvSpPr>
          <p:cNvPr id="8305" name="Rectangle 113"/>
          <p:cNvSpPr>
            <a:spLocks noChangeArrowheads="1"/>
          </p:cNvSpPr>
          <p:nvPr/>
        </p:nvSpPr>
        <p:spPr bwMode="auto">
          <a:xfrm>
            <a:off x="4211638" y="111125"/>
            <a:ext cx="46085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s-ES" sz="1600" b="1" u="none" dirty="0">
                <a:solidFill>
                  <a:schemeClr val="hlink"/>
                </a:solidFill>
              </a:rPr>
              <a:t>3. Resultados de Auditorías Internas 2011</a:t>
            </a:r>
          </a:p>
        </p:txBody>
      </p:sp>
      <p:sp>
        <p:nvSpPr>
          <p:cNvPr id="2" name="TextBox 1"/>
          <p:cNvSpPr txBox="1"/>
          <p:nvPr/>
        </p:nvSpPr>
        <p:spPr>
          <a:xfrm>
            <a:off x="395536" y="5301208"/>
            <a:ext cx="5283049" cy="307777"/>
          </a:xfrm>
          <a:prstGeom prst="rect">
            <a:avLst/>
          </a:prstGeom>
          <a:noFill/>
        </p:spPr>
        <p:txBody>
          <a:bodyPr wrap="none" rtlCol="0">
            <a:spAutoFit/>
          </a:bodyPr>
          <a:lstStyle/>
          <a:p>
            <a:r>
              <a:rPr lang="pt-BR" sz="1400" dirty="0" smtClean="0">
                <a:hlinkClick r:id="rId2" action="ppaction://hlinkfile"/>
              </a:rPr>
              <a:t>3. Resultados de Auditoria\Informe de auditoria interna 2011.doc</a:t>
            </a:r>
            <a:endParaRPr lang="es-MX" sz="1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741" name="Group 1525"/>
          <p:cNvGraphicFramePr>
            <a:graphicFrameLocks noGrp="1"/>
          </p:cNvGraphicFramePr>
          <p:nvPr>
            <p:extLst>
              <p:ext uri="{D42A27DB-BD31-4B8C-83A1-F6EECF244321}">
                <p14:modId xmlns:p14="http://schemas.microsoft.com/office/powerpoint/2010/main" val="3918657091"/>
              </p:ext>
            </p:extLst>
          </p:nvPr>
        </p:nvGraphicFramePr>
        <p:xfrm>
          <a:off x="246888" y="1197864"/>
          <a:ext cx="8645592" cy="5004753"/>
        </p:xfrm>
        <a:graphic>
          <a:graphicData uri="http://schemas.openxmlformats.org/drawingml/2006/table">
            <a:tbl>
              <a:tblPr/>
              <a:tblGrid>
                <a:gridCol w="1948848"/>
                <a:gridCol w="3672408"/>
                <a:gridCol w="360040"/>
                <a:gridCol w="432048"/>
                <a:gridCol w="504056"/>
                <a:gridCol w="1728192"/>
              </a:tblGrid>
              <a:tr h="180975">
                <a:tc row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Proceso</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row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Área</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NC</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hMerge="1">
                  <a:txBody>
                    <a:bodyPr/>
                    <a:lstStyle/>
                    <a:p>
                      <a:endParaRPr lang="es-MX"/>
                    </a:p>
                  </a:txBody>
                  <a:tcPr/>
                </a:tc>
                <a:tc hMerge="1">
                  <a:txBody>
                    <a:bodyPr/>
                    <a:lstStyle/>
                    <a:p>
                      <a:endParaRPr lang="es-MX"/>
                    </a:p>
                  </a:txBody>
                  <a:tcPr/>
                </a:tc>
                <a:tc row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Avance</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r>
              <a:tr h="180975">
                <a:tc vMerge="1">
                  <a:txBody>
                    <a:bodyPr/>
                    <a:lstStyle/>
                    <a:p>
                      <a:endParaRPr lang="es-MX"/>
                    </a:p>
                  </a:txBody>
                  <a:tcPr/>
                </a:tc>
                <a:tc vMerge="1">
                  <a:txBody>
                    <a:bodyPr/>
                    <a:lstStyle/>
                    <a:p>
                      <a:endParaRPr lang="es-MX"/>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A</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B</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C</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vMerge="1">
                  <a:txBody>
                    <a:bodyPr/>
                    <a:lstStyle/>
                    <a:p>
                      <a:endParaRPr lang="es-MX"/>
                    </a:p>
                  </a:txBody>
                  <a:tcPr/>
                </a:tc>
              </a:tr>
              <a:tr h="365125">
                <a:tc rowSpan="4">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Apoyo</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Control Patrimonial</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1</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rowSpan="11">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CERRADO</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r h="365125">
                <a:tc vMerge="1">
                  <a:txBody>
                    <a:bodyPr/>
                    <a:lstStyle/>
                    <a:p>
                      <a:endParaRPr lang="es-MX"/>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Recursos Humanos</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1</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vMerge="1">
                  <a:txBody>
                    <a:bodyPr/>
                    <a:lstStyle/>
                    <a:p>
                      <a:endParaRPr lang="es-MX"/>
                    </a:p>
                  </a:txBody>
                  <a:tcPr/>
                </a:tc>
              </a:tr>
              <a:tr h="365125">
                <a:tc vMerge="1">
                  <a:txBody>
                    <a:bodyPr/>
                    <a:lstStyle/>
                    <a:p>
                      <a:endParaRPr lang="es-MX"/>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Vinculación - Coordinación de Servicios</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1</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vMerge="1">
                  <a:txBody>
                    <a:bodyPr/>
                    <a:lstStyle/>
                    <a:p>
                      <a:endParaRPr lang="es-MX"/>
                    </a:p>
                  </a:txBody>
                  <a:tcPr/>
                </a:tc>
              </a:tr>
              <a:tr h="365125">
                <a:tc vMerge="1">
                  <a:txBody>
                    <a:bodyPr/>
                    <a:lstStyle/>
                    <a:p>
                      <a:endParaRPr lang="es-MX"/>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Tecnologías de Información y Comunicaciones</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1</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vMerge="1">
                  <a:txBody>
                    <a:bodyPr/>
                    <a:lstStyle/>
                    <a:p>
                      <a:endParaRPr lang="es-MX"/>
                    </a:p>
                  </a:txBody>
                  <a:tcPr/>
                </a:tc>
              </a:tr>
              <a:tr h="365125">
                <a:tc rowSpan="6">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Servicios de Pruebas y Calibración</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Metrología - Eléctrica</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2</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vMerge="1">
                  <a:txBody>
                    <a:bodyPr/>
                    <a:lstStyle/>
                    <a:p>
                      <a:endParaRPr lang="es-MX"/>
                    </a:p>
                  </a:txBody>
                  <a:tcPr/>
                </a:tc>
              </a:tr>
              <a:tr h="365125">
                <a:tc vMerge="1">
                  <a:txBody>
                    <a:bodyPr/>
                    <a:lstStyle/>
                    <a:p>
                      <a:endParaRPr lang="es-MX"/>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Metrología- Humedad</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2</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vMerge="1">
                  <a:txBody>
                    <a:bodyPr/>
                    <a:lstStyle/>
                    <a:p>
                      <a:endParaRPr lang="es-MX"/>
                    </a:p>
                  </a:txBody>
                  <a:tcPr/>
                </a:tc>
              </a:tr>
              <a:tr h="365125">
                <a:tc vMerge="1">
                  <a:txBody>
                    <a:bodyPr/>
                    <a:lstStyle/>
                    <a:p>
                      <a:endParaRPr lang="es-MX"/>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Metrología - Temperatura</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3</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vMerge="1">
                  <a:txBody>
                    <a:bodyPr/>
                    <a:lstStyle/>
                    <a:p>
                      <a:endParaRPr lang="es-MX"/>
                    </a:p>
                  </a:txBody>
                  <a:tcPr/>
                </a:tc>
              </a:tr>
              <a:tr h="365125">
                <a:tc vMerge="1">
                  <a:txBody>
                    <a:bodyPr/>
                    <a:lstStyle/>
                    <a:p>
                      <a:endParaRPr lang="es-MX"/>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Metrología - Volumen</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1</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vMerge="1">
                  <a:txBody>
                    <a:bodyPr/>
                    <a:lstStyle/>
                    <a:p>
                      <a:endParaRPr lang="es-MX"/>
                    </a:p>
                  </a:txBody>
                  <a:tcPr/>
                </a:tc>
              </a:tr>
              <a:tr h="365125">
                <a:tc vMerge="1">
                  <a:txBody>
                    <a:bodyPr/>
                    <a:lstStyle/>
                    <a:p>
                      <a:endParaRPr lang="es-MX"/>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Calidad del Aire - Ambiente Laboral</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1</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vMerge="1">
                  <a:txBody>
                    <a:bodyPr/>
                    <a:lstStyle/>
                    <a:p>
                      <a:endParaRPr lang="es-MX"/>
                    </a:p>
                  </a:txBody>
                  <a:tcPr/>
                </a:tc>
              </a:tr>
              <a:tr h="365125">
                <a:tc vMerge="1">
                  <a:txBody>
                    <a:bodyPr/>
                    <a:lstStyle/>
                    <a:p>
                      <a:endParaRPr lang="es-MX"/>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Calidad del Aire - Fuentes Fijas</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2</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1</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vMerge="1">
                  <a:txBody>
                    <a:bodyPr/>
                    <a:lstStyle/>
                    <a:p>
                      <a:endParaRPr lang="es-MX"/>
                    </a:p>
                  </a:txBody>
                  <a:tcPr/>
                </a:tc>
              </a:tr>
              <a:tr h="3651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Directivo</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APC </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1</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charset="0"/>
                        </a:rPr>
                        <a:t>0</a:t>
                      </a:r>
                      <a:endParaRPr kumimoji="0" lang="es-E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vMerge="1">
                  <a:txBody>
                    <a:bodyPr/>
                    <a:lstStyle/>
                    <a:p>
                      <a:endParaRPr lang="es-MX"/>
                    </a:p>
                  </a:txBody>
                  <a:tcPr/>
                </a:tc>
              </a:tr>
              <a:tr h="439738">
                <a:tc grid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TOTAL</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hMerge="1">
                  <a:txBody>
                    <a:bodyPr/>
                    <a:lstStyle/>
                    <a:p>
                      <a:endParaRPr lang="es-MX"/>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6</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10</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chemeClr val="bg1"/>
                          </a:solidFill>
                          <a:effectLst/>
                          <a:latin typeface="Arial" charset="0"/>
                        </a:rPr>
                        <a:t>1</a:t>
                      </a:r>
                      <a:endParaRPr kumimoji="0" lang="es-ES" sz="1200" b="1" i="0" u="none" strike="noStrike" cap="none" normalizeH="0" baseline="0" dirty="0" smtClean="0">
                        <a:ln>
                          <a:noFill/>
                        </a:ln>
                        <a:solidFill>
                          <a:schemeClr val="bg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s-MX"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EAEAEA"/>
                      </a:solidFill>
                      <a:prstDash val="solid"/>
                      <a:round/>
                      <a:headEnd type="none" w="med" len="med"/>
                      <a:tailEnd type="none" w="med" len="med"/>
                    </a:lnL>
                    <a:lnR cap="flat">
                      <a:noFill/>
                    </a:lnR>
                    <a:lnT w="12700" cap="flat" cmpd="sng" algn="ctr">
                      <a:solidFill>
                        <a:srgbClr val="EAEAEA"/>
                      </a:solidFill>
                      <a:prstDash val="solid"/>
                      <a:round/>
                      <a:headEnd type="none" w="med" len="med"/>
                      <a:tailEnd type="none" w="med" len="med"/>
                    </a:lnT>
                    <a:lnB cap="flat">
                      <a:noFill/>
                    </a:lnB>
                    <a:lnTlToBr>
                      <a:noFill/>
                    </a:lnTlToBr>
                    <a:lnBlToTr>
                      <a:noFill/>
                    </a:lnBlToTr>
                    <a:noFill/>
                  </a:tcPr>
                </a:tc>
              </a:tr>
            </a:tbl>
          </a:graphicData>
        </a:graphic>
      </p:graphicFrame>
      <p:sp>
        <p:nvSpPr>
          <p:cNvPr id="9273" name="Rectangle 57"/>
          <p:cNvSpPr>
            <a:spLocks noChangeArrowheads="1"/>
          </p:cNvSpPr>
          <p:nvPr/>
        </p:nvSpPr>
        <p:spPr bwMode="auto">
          <a:xfrm>
            <a:off x="4211638" y="111125"/>
            <a:ext cx="4608512"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s-ES" sz="1600" b="1" u="none" dirty="0">
                <a:solidFill>
                  <a:schemeClr val="hlink"/>
                </a:solidFill>
              </a:rPr>
              <a:t>3. Resultados de Auditorías Externas 2010 </a:t>
            </a:r>
            <a:br>
              <a:rPr lang="es-ES" sz="1600" b="1" u="none" dirty="0">
                <a:solidFill>
                  <a:schemeClr val="hlink"/>
                </a:solidFill>
              </a:rPr>
            </a:br>
            <a:r>
              <a:rPr lang="es-ES" sz="1600" b="1" u="none" dirty="0">
                <a:solidFill>
                  <a:schemeClr val="hlink"/>
                </a:solidFill>
              </a:rPr>
              <a:t>Acreditación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1800" b="0" i="0" u="sng"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1800" b="0" i="0" u="sng" strike="noStrike" cap="none" normalizeH="0" baseline="0" smtClean="0">
            <a:ln>
              <a:noFill/>
            </a:ln>
            <a:solidFill>
              <a:schemeClr val="tx1"/>
            </a:solidFill>
            <a:effectLst/>
            <a:latin typeface="Arial" charset="0"/>
          </a:defRPr>
        </a:defPPr>
      </a:lstStyle>
    </a:lnDef>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2530</TotalTime>
  <Words>2780</Words>
  <Application>Microsoft Office PowerPoint</Application>
  <PresentationFormat>On-screen Show (4:3)</PresentationFormat>
  <Paragraphs>718</Paragraphs>
  <Slides>42</Slides>
  <Notes>17</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Diseño predeterminado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Satisfacción del Cliente  2010 Y PRIMER TRIM. 2011</vt:lpstr>
      <vt:lpstr>PowerPoint Presentation</vt:lpstr>
      <vt:lpstr>Actitud del personal</vt:lpstr>
      <vt:lpstr>Competencias del personal</vt:lpstr>
      <vt:lpstr>Percepción del servicio</vt:lpstr>
      <vt:lpstr>Percepción del servicio</vt:lpstr>
      <vt:lpstr>Percepción del servicio</vt:lpstr>
      <vt:lpstr>Percepción del servicio</vt:lpstr>
      <vt:lpstr>Disponibilidad</vt:lpstr>
      <vt:lpstr>Satisfacción promedio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CIMAV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Todos Nosotros</dc:creator>
  <cp:lastModifiedBy>Ing. Juan I. Bustillo</cp:lastModifiedBy>
  <cp:revision>37</cp:revision>
  <dcterms:created xsi:type="dcterms:W3CDTF">2008-05-06T21:37:35Z</dcterms:created>
  <dcterms:modified xsi:type="dcterms:W3CDTF">2011-08-30T14:44:57Z</dcterms:modified>
</cp:coreProperties>
</file>