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notesSlides/notesSlide18.xml" ContentType="application/vnd.openxmlformats-officedocument.presentationml.notesSlide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notesSlides/notesSlide16.xml" ContentType="application/vnd.openxmlformats-officedocument.presentationml.notesSlide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notesSlides/notesSlide14.xml" ContentType="application/vnd.openxmlformats-officedocument.presentationml.notesSlide+xml"/>
  <Override PartName="/ppt/slideLayouts/slideLayout10.xml" ContentType="application/vnd.openxmlformats-officedocument.presentationml.slideLayout+xml"/>
  <Override PartName="/ppt/charts/chart6.xml" ContentType="application/vnd.openxmlformats-officedocument.drawingml.chart+xml"/>
  <Override PartName="/ppt/notesSlides/notesSlide8.xml" ContentType="application/vnd.openxmlformats-officedocument.presentationml.notesSlide+xml"/>
  <Override PartName="/ppt/charts/chart7.xml" ContentType="application/vnd.openxmlformats-officedocument.drawingml.chart+xml"/>
  <Override PartName="/ppt/notesSlides/notesSlide9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charts/chart3.xml" ContentType="application/vnd.openxmlformats-officedocument.drawingml.chart+xml"/>
  <Override PartName="/ppt/charts/chart4.xml" ContentType="application/vnd.openxmlformats-officedocument.drawingml.chart+xml"/>
  <Override PartName="/ppt/notesSlides/notesSlide6.xml" ContentType="application/vnd.openxmlformats-officedocument.presentationml.notesSlide+xml"/>
  <Override PartName="/ppt/charts/chart5.xml" ContentType="application/vnd.openxmlformats-officedocument.drawingml.chart+xml"/>
  <Override PartName="/ppt/notesSlides/notesSlide7.xml" ContentType="application/vnd.openxmlformats-officedocument.presentationml.notesSlide+xml"/>
  <Override PartName="/ppt/notesSlides/notesSlide10.xml" ContentType="application/vnd.openxmlformats-officedocument.presentationml.notes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ppt/charts/chart2.xml" ContentType="application/vnd.openxmlformats-officedocument.drawingml.chart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Default Extension="png" ContentType="image/png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9.xml" ContentType="application/vnd.openxmlformats-officedocument.presentationml.notesSlid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Override PartName="/ppt/notesSlides/notesSlide17.xml" ContentType="application/vnd.openxmlformats-officedocument.presentationml.notesSlide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ppt/notesSlides/notesSlide15.xml" ContentType="application/vnd.openxmlformats-officedocument.presentationml.notesSlide+xml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charts/chart8.xml" ContentType="application/vnd.openxmlformats-officedocument.drawingml.chart+xml"/>
  <Override PartName="/ppt/notesSlides/notesSlide13.xml" ContentType="application/vnd.openxmlformats-officedocument.presentationml.notesSlide+xml"/>
  <Override PartName="/ppt/notesSlides/notesSlide22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72" r:id="rId11"/>
    <p:sldId id="273" r:id="rId12"/>
    <p:sldId id="266" r:id="rId13"/>
    <p:sldId id="267" r:id="rId14"/>
    <p:sldId id="268" r:id="rId15"/>
    <p:sldId id="269" r:id="rId16"/>
    <p:sldId id="270" r:id="rId17"/>
    <p:sldId id="271" r:id="rId18"/>
    <p:sldId id="274" r:id="rId19"/>
    <p:sldId id="275" r:id="rId20"/>
    <p:sldId id="276" r:id="rId21"/>
    <p:sldId id="277" r:id="rId22"/>
    <p:sldId id="278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6568" autoAdjust="0"/>
    <p:restoredTop sz="94660"/>
  </p:normalViewPr>
  <p:slideViewPr>
    <p:cSldViewPr>
      <p:cViewPr varScale="1">
        <p:scale>
          <a:sx n="70" d="100"/>
          <a:sy n="70" d="100"/>
        </p:scale>
        <p:origin x="-1038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ecilia.miranda\Dropbox\Cecilia%20Miranda\SGC\Revisiones%20por%20la%20Direcci&#243;n\Concentrado%202011.xlsx" TargetMode="External"/></Relationships>
</file>

<file path=ppt/charts/_rels/chart2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ecilia.miranda\Dropbox\Cecilia%20Miranda\SGC\Revisiones%20por%20la%20Direcci&#243;n\Concentrado%202011.xlsx" TargetMode="External"/></Relationships>
</file>

<file path=ppt/charts/_rels/chart3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ecilia.miranda\Dropbox\Cecilia%20Miranda\SGC\Revisiones%20por%20la%20Direcci&#243;n\Concentrado%202011.xlsx" TargetMode="External"/></Relationships>
</file>

<file path=ppt/charts/_rels/chart4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ecilia.miranda\Dropbox\Cecilia%20Miranda\SGC\Revisiones%20por%20la%20Direcci&#243;n\Concentrado%202011.xlsx" TargetMode="Externa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ecilia.miranda\Dropbox\Cecilia%20Miranda\SGC\Revisiones%20por%20la%20Direcci&#243;n\Concentrado%202011.xlsx" TargetMode="External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ecilia.miranda\Dropbox\Cecilia%20Miranda\SGC\Revisiones%20por%20la%20Direcci&#243;n\Concentrado%202011.xlsx" TargetMode="External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ecilia.miranda\Dropbox\Cecilia%20Miranda\SGC\Revisiones%20por%20la%20Direcci&#243;n\Concentrado%202011.xlsx" TargetMode="External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oleObject" Target="file:///C:\Users\cecilia.miranda\Dropbox\Cecilia%20Miranda\SGC\Revisiones%20por%20la%20Direcci&#243;n\Concentrado%202011.xlsx" TargetMode="Externa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view3D>
      <c:hPercent val="6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25400">
          <a:noFill/>
        </a:ln>
      </c:spPr>
    </c:sideWall>
    <c:backWall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1054384017758067E-2"/>
          <c:y val="1.4681892332789563E-2"/>
          <c:w val="0.93784683684794667"/>
          <c:h val="0.87275693311582503"/>
        </c:manualLayout>
      </c:layout>
      <c:bar3DChart>
        <c:barDir val="col"/>
        <c:grouping val="clustered"/>
        <c:ser>
          <c:idx val="0"/>
          <c:order val="0"/>
          <c:tx>
            <c:strRef>
              <c:f>'Resumen Concentrado'!$C$2</c:f>
              <c:strCache>
                <c:ptCount val="1"/>
                <c:pt idx="0">
                  <c:v>1er Trim 2011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0811317841651617E-2"/>
                  <c:y val="-2.8244723895646837E-2"/>
                </c:manualLayout>
              </c:layout>
              <c:showVal val="1"/>
            </c:dLbl>
            <c:dLbl>
              <c:idx val="1"/>
              <c:layout>
                <c:manualLayout>
                  <c:x val="1.7345789600939101E-2"/>
                  <c:y val="-2.9098662830278319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Concentrado'!$B$3:$B$4</c:f>
              <c:strCache>
                <c:ptCount val="2"/>
                <c:pt idx="0">
                  <c:v>Qué tan bien comprendimos sus necesidades</c:v>
                </c:pt>
                <c:pt idx="1">
                  <c:v>Cómo calificaría la manera en que le hemos respondido</c:v>
                </c:pt>
              </c:strCache>
            </c:strRef>
          </c:cat>
          <c:val>
            <c:numRef>
              <c:f>'Resumen Concentrado'!$C$3:$C$4</c:f>
              <c:numCache>
                <c:formatCode>0.0</c:formatCode>
                <c:ptCount val="2"/>
                <c:pt idx="0">
                  <c:v>9.2105263157894743</c:v>
                </c:pt>
                <c:pt idx="1">
                  <c:v>9.1578947368421044</c:v>
                </c:pt>
              </c:numCache>
            </c:numRef>
          </c:val>
        </c:ser>
        <c:ser>
          <c:idx val="1"/>
          <c:order val="1"/>
          <c:tx>
            <c:strRef>
              <c:f>'Resumen Concentrado'!$D$2</c:f>
              <c:strCache>
                <c:ptCount val="1"/>
                <c:pt idx="0">
                  <c:v>2do Trim 2011</c:v>
                </c:pt>
              </c:strCache>
            </c:strRef>
          </c:tx>
          <c:spPr>
            <a:solidFill>
              <a:srgbClr val="300DC5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5530833340616048E-2"/>
                  <c:y val="-3.309210329133E-2"/>
                </c:manualLayout>
              </c:layout>
              <c:showVal val="1"/>
            </c:dLbl>
            <c:dLbl>
              <c:idx val="1"/>
              <c:layout>
                <c:manualLayout>
                  <c:x val="1.6515915532756175E-2"/>
                  <c:y val="-2.853056907853885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Concentrado'!$B$3:$B$4</c:f>
              <c:strCache>
                <c:ptCount val="2"/>
                <c:pt idx="0">
                  <c:v>Qué tan bien comprendimos sus necesidades</c:v>
                </c:pt>
                <c:pt idx="1">
                  <c:v>Cómo calificaría la manera en que le hemos respondido</c:v>
                </c:pt>
              </c:strCache>
            </c:strRef>
          </c:cat>
          <c:val>
            <c:numRef>
              <c:f>'Resumen Concentrado'!$D$3:$D$4</c:f>
              <c:numCache>
                <c:formatCode>0.0</c:formatCode>
                <c:ptCount val="2"/>
                <c:pt idx="0">
                  <c:v>9.7222222222222214</c:v>
                </c:pt>
                <c:pt idx="1">
                  <c:v>9.5555555555555571</c:v>
                </c:pt>
              </c:numCache>
            </c:numRef>
          </c:val>
        </c:ser>
        <c:ser>
          <c:idx val="2"/>
          <c:order val="2"/>
          <c:tx>
            <c:strRef>
              <c:f>'Resumen Concentrado'!$E$2</c:f>
              <c:strCache>
                <c:ptCount val="1"/>
                <c:pt idx="0">
                  <c:v>3er Trim 2011</c:v>
                </c:pt>
              </c:strCache>
            </c:strRef>
          </c:tx>
          <c:spPr>
            <a:solidFill>
              <a:srgbClr val="60A82A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3591081359003387E-2"/>
                  <c:y val="-3.5264971976382328E-2"/>
                </c:manualLayout>
              </c:layout>
              <c:showVal val="1"/>
            </c:dLbl>
            <c:dLbl>
              <c:idx val="1"/>
              <c:layout>
                <c:manualLayout>
                  <c:x val="2.5674942685438629E-2"/>
                  <c:y val="-2.873968649514238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Concentrado'!$B$3:$B$4</c:f>
              <c:strCache>
                <c:ptCount val="2"/>
                <c:pt idx="0">
                  <c:v>Qué tan bien comprendimos sus necesidades</c:v>
                </c:pt>
                <c:pt idx="1">
                  <c:v>Cómo calificaría la manera en que le hemos respondido</c:v>
                </c:pt>
              </c:strCache>
            </c:strRef>
          </c:cat>
          <c:val>
            <c:numRef>
              <c:f>'Resumen Concentrado'!$E$3:$E$4</c:f>
              <c:numCache>
                <c:formatCode>0.0</c:formatCode>
                <c:ptCount val="2"/>
                <c:pt idx="0">
                  <c:v>9.3513513513513509</c:v>
                </c:pt>
                <c:pt idx="1">
                  <c:v>9.405405405405407</c:v>
                </c:pt>
              </c:numCache>
            </c:numRef>
          </c:val>
        </c:ser>
        <c:ser>
          <c:idx val="3"/>
          <c:order val="3"/>
          <c:tx>
            <c:strRef>
              <c:f>'Resumen Concentrado'!$F$2</c:f>
              <c:strCache>
                <c:ptCount val="1"/>
                <c:pt idx="0">
                  <c:v>4to Trim 2011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8310596857967848E-2"/>
                  <c:y val="-3.5459874204142046E-2"/>
                </c:manualLayout>
              </c:layout>
              <c:showVal val="1"/>
            </c:dLbl>
            <c:dLbl>
              <c:idx val="1"/>
              <c:layout>
                <c:manualLayout>
                  <c:x val="2.2625429313011945E-2"/>
                  <c:y val="-3.2968448275123824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Concentrado'!$B$3:$B$4</c:f>
              <c:strCache>
                <c:ptCount val="2"/>
                <c:pt idx="0">
                  <c:v>Qué tan bien comprendimos sus necesidades</c:v>
                </c:pt>
                <c:pt idx="1">
                  <c:v>Cómo calificaría la manera en que le hemos respondido</c:v>
                </c:pt>
              </c:strCache>
            </c:strRef>
          </c:cat>
          <c:val>
            <c:numRef>
              <c:f>'Resumen Concentrado'!$F$3:$F$4</c:f>
              <c:numCache>
                <c:formatCode>0.0</c:formatCode>
                <c:ptCount val="2"/>
                <c:pt idx="0">
                  <c:v>8.8536585365853693</c:v>
                </c:pt>
                <c:pt idx="1">
                  <c:v>9.1666666666666679</c:v>
                </c:pt>
              </c:numCache>
            </c:numRef>
          </c:val>
        </c:ser>
        <c:dLbls>
          <c:showVal val="1"/>
        </c:dLbls>
        <c:shape val="cylinder"/>
        <c:axId val="53290112"/>
        <c:axId val="53291648"/>
        <c:axId val="0"/>
      </c:bar3DChart>
      <c:catAx>
        <c:axId val="53290112"/>
        <c:scaling>
          <c:orientation val="minMax"/>
        </c:scaling>
        <c:axPos val="b"/>
        <c:numFmt formatCode="General" sourceLinked="1"/>
        <c:tickLblPos val="low"/>
        <c:spPr>
          <a:ln w="9525">
            <a:noFill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291648"/>
        <c:crossesAt val="8"/>
        <c:auto val="1"/>
        <c:lblAlgn val="ctr"/>
        <c:lblOffset val="100"/>
        <c:tickLblSkip val="1"/>
        <c:tickMarkSkip val="1"/>
      </c:catAx>
      <c:valAx>
        <c:axId val="53291648"/>
        <c:scaling>
          <c:orientation val="minMax"/>
          <c:max val="10"/>
          <c:min val="8"/>
        </c:scaling>
        <c:axPos val="l"/>
        <c:majorGridlines>
          <c:spPr>
            <a:ln w="3175">
              <a:solidFill>
                <a:srgbClr val="FFFFFF"/>
              </a:solidFill>
              <a:prstDash val="solid"/>
            </a:ln>
          </c:spPr>
        </c:majorGridlines>
        <c:numFmt formatCode="0.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290112"/>
        <c:crosses val="autoZero"/>
        <c:crossBetween val="between"/>
        <c:majorUnit val="0.5"/>
        <c:minorUnit val="0.5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8190899001109881"/>
          <c:y val="0.9559543230016313"/>
          <c:w val="0.59329598783503867"/>
          <c:h val="3.5186874071409954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/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view3D>
      <c:hPercent val="6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25400">
          <a:noFill/>
        </a:ln>
      </c:spPr>
    </c:sideWall>
    <c:backWall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1054384017758053E-2"/>
          <c:y val="1.468189233278956E-2"/>
          <c:w val="0.93784683684794667"/>
          <c:h val="0.87275693311582503"/>
        </c:manualLayout>
      </c:layout>
      <c:bar3DChart>
        <c:barDir val="col"/>
        <c:grouping val="clustered"/>
        <c:ser>
          <c:idx val="0"/>
          <c:order val="0"/>
          <c:tx>
            <c:strRef>
              <c:f>'Resumen Concentrado'!$C$2</c:f>
              <c:strCache>
                <c:ptCount val="1"/>
                <c:pt idx="0">
                  <c:v>1er Trim 2011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1921195755081208E-2"/>
                  <c:y val="-3.2843423120233972E-2"/>
                </c:manualLayout>
              </c:layout>
              <c:showVal val="1"/>
            </c:dLbl>
            <c:dLbl>
              <c:idx val="1"/>
              <c:layout>
                <c:manualLayout>
                  <c:x val="1.0686522120362097E-2"/>
                  <c:y val="-2.3433310640411348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Concentrado'!$B$6:$B$7</c:f>
              <c:strCache>
                <c:ptCount val="2"/>
                <c:pt idx="0">
                  <c:v>Personal de seguridad y vigilancia</c:v>
                </c:pt>
                <c:pt idx="1">
                  <c:v>Recepción y atención al cliente</c:v>
                </c:pt>
              </c:strCache>
            </c:strRef>
          </c:cat>
          <c:val>
            <c:numRef>
              <c:f>'Resumen Concentrado'!$C$6:$C$7</c:f>
              <c:numCache>
                <c:formatCode>0.0</c:formatCode>
                <c:ptCount val="2"/>
                <c:pt idx="0">
                  <c:v>8.9090909090909101</c:v>
                </c:pt>
                <c:pt idx="1">
                  <c:v>9.0588235294117627</c:v>
                </c:pt>
              </c:numCache>
            </c:numRef>
          </c:val>
        </c:ser>
        <c:ser>
          <c:idx val="1"/>
          <c:order val="1"/>
          <c:tx>
            <c:strRef>
              <c:f>'Resumen Concentrado'!$D$2</c:f>
              <c:strCache>
                <c:ptCount val="1"/>
                <c:pt idx="0">
                  <c:v>2do Trim 2011</c:v>
                </c:pt>
              </c:strCache>
            </c:strRef>
          </c:tx>
          <c:spPr>
            <a:solidFill>
              <a:srgbClr val="300DC5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7750589167475062E-2"/>
                  <c:y val="-2.9232251351941529E-2"/>
                </c:manualLayout>
              </c:layout>
              <c:showVal val="1"/>
            </c:dLbl>
            <c:dLbl>
              <c:idx val="1"/>
              <c:layout>
                <c:manualLayout>
                  <c:x val="1.8735671359615066E-2"/>
                  <c:y val="-2.315448741827336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Concentrado'!$B$6:$B$7</c:f>
              <c:strCache>
                <c:ptCount val="2"/>
                <c:pt idx="0">
                  <c:v>Personal de seguridad y vigilancia</c:v>
                </c:pt>
                <c:pt idx="1">
                  <c:v>Recepción y atención al cliente</c:v>
                </c:pt>
              </c:strCache>
            </c:strRef>
          </c:cat>
          <c:val>
            <c:numRef>
              <c:f>'Resumen Concentrado'!$D$6:$D$7</c:f>
              <c:numCache>
                <c:formatCode>0.0</c:formatCode>
                <c:ptCount val="2"/>
                <c:pt idx="0">
                  <c:v>9.3571428571428594</c:v>
                </c:pt>
                <c:pt idx="1">
                  <c:v>9.4705882352941195</c:v>
                </c:pt>
              </c:numCache>
            </c:numRef>
          </c:val>
        </c:ser>
        <c:ser>
          <c:idx val="2"/>
          <c:order val="2"/>
          <c:tx>
            <c:strRef>
              <c:f>'Resumen Concentrado'!$E$2</c:f>
              <c:strCache>
                <c:ptCount val="1"/>
                <c:pt idx="0">
                  <c:v>3er Trim 2011</c:v>
                </c:pt>
              </c:strCache>
            </c:strRef>
          </c:tx>
          <c:spPr>
            <a:solidFill>
              <a:srgbClr val="60A82A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1360226753009887E-2"/>
                  <c:y val="-2.6307690331530739E-2"/>
                </c:manualLayout>
              </c:layout>
              <c:showVal val="1"/>
            </c:dLbl>
            <c:dLbl>
              <c:idx val="1"/>
              <c:layout>
                <c:manualLayout>
                  <c:x val="1.9015675204861367E-2"/>
                  <c:y val="-2.3510209674035394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Concentrado'!$B$6:$B$7</c:f>
              <c:strCache>
                <c:ptCount val="2"/>
                <c:pt idx="0">
                  <c:v>Personal de seguridad y vigilancia</c:v>
                </c:pt>
                <c:pt idx="1">
                  <c:v>Recepción y atención al cliente</c:v>
                </c:pt>
              </c:strCache>
            </c:strRef>
          </c:cat>
          <c:val>
            <c:numRef>
              <c:f>'Resumen Concentrado'!$E$6:$E$7</c:f>
              <c:numCache>
                <c:formatCode>0.0</c:formatCode>
                <c:ptCount val="2"/>
                <c:pt idx="0">
                  <c:v>9.2608695652173907</c:v>
                </c:pt>
                <c:pt idx="1">
                  <c:v>9.09375</c:v>
                </c:pt>
              </c:numCache>
            </c:numRef>
          </c:val>
        </c:ser>
        <c:ser>
          <c:idx val="3"/>
          <c:order val="3"/>
          <c:tx>
            <c:strRef>
              <c:f>'Resumen Concentrado'!$F$2</c:f>
              <c:strCache>
                <c:ptCount val="1"/>
                <c:pt idx="0">
                  <c:v>4to Trim 2011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0530352684826732E-2"/>
                  <c:y val="-2.7196567802597181E-2"/>
                </c:manualLayout>
              </c:layout>
              <c:showVal val="1"/>
            </c:dLbl>
            <c:dLbl>
              <c:idx val="1"/>
              <c:layout>
                <c:manualLayout>
                  <c:x val="1.9295795572723339E-2"/>
                  <c:y val="-2.921358321237578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Concentrado'!$B$6:$B$7</c:f>
              <c:strCache>
                <c:ptCount val="2"/>
                <c:pt idx="0">
                  <c:v>Personal de seguridad y vigilancia</c:v>
                </c:pt>
                <c:pt idx="1">
                  <c:v>Recepción y atención al cliente</c:v>
                </c:pt>
              </c:strCache>
            </c:strRef>
          </c:cat>
          <c:val>
            <c:numRef>
              <c:f>'Resumen Concentrado'!$F$6:$F$7</c:f>
              <c:numCache>
                <c:formatCode>0.0</c:formatCode>
                <c:ptCount val="2"/>
                <c:pt idx="0">
                  <c:v>9.148148148148147</c:v>
                </c:pt>
                <c:pt idx="1">
                  <c:v>9.2105263157894743</c:v>
                </c:pt>
              </c:numCache>
            </c:numRef>
          </c:val>
        </c:ser>
        <c:dLbls>
          <c:showVal val="1"/>
        </c:dLbls>
        <c:shape val="cylinder"/>
        <c:axId val="60107392"/>
        <c:axId val="60146048"/>
        <c:axId val="0"/>
      </c:bar3DChart>
      <c:catAx>
        <c:axId val="60107392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60146048"/>
        <c:crossesAt val="8"/>
        <c:auto val="1"/>
        <c:lblAlgn val="ctr"/>
        <c:lblOffset val="100"/>
        <c:tickLblSkip val="1"/>
        <c:tickMarkSkip val="1"/>
      </c:catAx>
      <c:valAx>
        <c:axId val="60146048"/>
        <c:scaling>
          <c:orientation val="minMax"/>
          <c:max val="10"/>
          <c:min val="8"/>
        </c:scaling>
        <c:axPos val="l"/>
        <c:numFmt formatCode="0.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60107392"/>
        <c:crosses val="autoZero"/>
        <c:crossBetween val="between"/>
        <c:majorUnit val="0.5"/>
        <c:minorUnit val="0.5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8190899001109881"/>
          <c:y val="0.9559543230016313"/>
          <c:w val="0.59329598783503856"/>
          <c:h val="3.5186874071409947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/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view3D>
      <c:hPercent val="6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25400">
          <a:noFill/>
        </a:ln>
      </c:spPr>
    </c:sideWall>
    <c:backWall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9574546799852008E-2"/>
          <c:y val="1.9032082653616098E-2"/>
          <c:w val="0.93784683684794667"/>
          <c:h val="0.87275693311582503"/>
        </c:manualLayout>
      </c:layout>
      <c:bar3DChart>
        <c:barDir val="col"/>
        <c:grouping val="clustered"/>
        <c:ser>
          <c:idx val="0"/>
          <c:order val="0"/>
          <c:tx>
            <c:strRef>
              <c:f>'Resumen Concentrado'!$C$2</c:f>
              <c:strCache>
                <c:ptCount val="1"/>
                <c:pt idx="0">
                  <c:v>1er Trim 2011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1921195755081208E-2"/>
                  <c:y val="-2.6766344255907598E-2"/>
                </c:manualLayout>
              </c:layout>
              <c:showVal val="1"/>
            </c:dLbl>
            <c:dLbl>
              <c:idx val="1"/>
              <c:layout>
                <c:manualLayout>
                  <c:x val="1.6235911687509531E-2"/>
                  <c:y val="-2.710185696608478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Concentrado'!$B$9,'Resumen Concentrado'!$B$15)</c:f>
              <c:strCache>
                <c:ptCount val="2"/>
                <c:pt idx="0">
                  <c:v>Cotización</c:v>
                </c:pt>
                <c:pt idx="1">
                  <c:v>Facturación</c:v>
                </c:pt>
              </c:strCache>
            </c:strRef>
          </c:cat>
          <c:val>
            <c:numRef>
              <c:f>('Resumen Concentrado'!$C$9,'Resumen Concentrado'!$C$15)</c:f>
              <c:numCache>
                <c:formatCode>0.0</c:formatCode>
                <c:ptCount val="2"/>
                <c:pt idx="0">
                  <c:v>9.2631578947368425</c:v>
                </c:pt>
                <c:pt idx="1">
                  <c:v>9.0714285714285712</c:v>
                </c:pt>
              </c:numCache>
            </c:numRef>
          </c:val>
        </c:ser>
        <c:ser>
          <c:idx val="1"/>
          <c:order val="1"/>
          <c:tx>
            <c:strRef>
              <c:f>'Resumen Concentrado'!$D$2</c:f>
              <c:strCache>
                <c:ptCount val="1"/>
                <c:pt idx="0">
                  <c:v>2do Trim 2011</c:v>
                </c:pt>
              </c:strCache>
            </c:strRef>
          </c:tx>
          <c:spPr>
            <a:solidFill>
              <a:srgbClr val="300DC5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4420955427186541E-2"/>
                  <c:y val="-2.8814701588076488E-2"/>
                </c:manualLayout>
              </c:layout>
              <c:showVal val="1"/>
            </c:dLbl>
            <c:dLbl>
              <c:idx val="1"/>
              <c:layout>
                <c:manualLayout>
                  <c:x val="1.7625793446185381E-2"/>
                  <c:y val="-2.89224287420842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Concentrado'!$B$9,'Resumen Concentrado'!$B$15)</c:f>
              <c:strCache>
                <c:ptCount val="2"/>
                <c:pt idx="0">
                  <c:v>Cotización</c:v>
                </c:pt>
                <c:pt idx="1">
                  <c:v>Facturación</c:v>
                </c:pt>
              </c:strCache>
            </c:strRef>
          </c:cat>
          <c:val>
            <c:numRef>
              <c:f>('Resumen Concentrado'!$D$9,'Resumen Concentrado'!$D$15)</c:f>
              <c:numCache>
                <c:formatCode>0.0</c:formatCode>
                <c:ptCount val="2"/>
                <c:pt idx="0">
                  <c:v>9.3888888888888893</c:v>
                </c:pt>
                <c:pt idx="1">
                  <c:v>9.5714285714285712</c:v>
                </c:pt>
              </c:numCache>
            </c:numRef>
          </c:val>
        </c:ser>
        <c:ser>
          <c:idx val="2"/>
          <c:order val="2"/>
          <c:tx>
            <c:strRef>
              <c:f>'Resumen Concentrado'!$E$2</c:f>
              <c:strCache>
                <c:ptCount val="1"/>
                <c:pt idx="0">
                  <c:v>3er Trim 2011</c:v>
                </c:pt>
              </c:strCache>
            </c:strRef>
          </c:tx>
          <c:spPr>
            <a:solidFill>
              <a:srgbClr val="60A82A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6920715099291887E-2"/>
                  <c:y val="-3.3633650606072214E-2"/>
                </c:manualLayout>
              </c:layout>
              <c:showVal val="1"/>
            </c:dLbl>
            <c:dLbl>
              <c:idx val="1"/>
              <c:layout>
                <c:manualLayout>
                  <c:x val="1.7905797291431921E-2"/>
                  <c:y val="-2.767046451983055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Concentrado'!$B$9,'Resumen Concentrado'!$B$15)</c:f>
              <c:strCache>
                <c:ptCount val="2"/>
                <c:pt idx="0">
                  <c:v>Cotización</c:v>
                </c:pt>
                <c:pt idx="1">
                  <c:v>Facturación</c:v>
                </c:pt>
              </c:strCache>
            </c:strRef>
          </c:cat>
          <c:val>
            <c:numRef>
              <c:f>('Resumen Concentrado'!$E$9,'Resumen Concentrado'!$E$15)</c:f>
              <c:numCache>
                <c:formatCode>0.0</c:formatCode>
                <c:ptCount val="2"/>
                <c:pt idx="0">
                  <c:v>9.1891891891891895</c:v>
                </c:pt>
                <c:pt idx="1">
                  <c:v>9.1333333333333329</c:v>
                </c:pt>
              </c:numCache>
            </c:numRef>
          </c:val>
        </c:ser>
        <c:ser>
          <c:idx val="3"/>
          <c:order val="3"/>
          <c:tx>
            <c:strRef>
              <c:f>'Resumen Concentrado'!$F$2</c:f>
              <c:strCache>
                <c:ptCount val="1"/>
                <c:pt idx="0">
                  <c:v>4to Trim 2011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9420474771397342E-2"/>
                  <c:y val="-2.8074484164193947E-2"/>
                </c:manualLayout>
              </c:layout>
              <c:showVal val="1"/>
            </c:dLbl>
            <c:dLbl>
              <c:idx val="1"/>
              <c:layout>
                <c:manualLayout>
                  <c:x val="2.2625429313011945E-2"/>
                  <c:y val="-2.7148955483337806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Concentrado'!$B$9,'Resumen Concentrado'!$B$15)</c:f>
              <c:strCache>
                <c:ptCount val="2"/>
                <c:pt idx="0">
                  <c:v>Cotización</c:v>
                </c:pt>
                <c:pt idx="1">
                  <c:v>Facturación</c:v>
                </c:pt>
              </c:strCache>
            </c:strRef>
          </c:cat>
          <c:val>
            <c:numRef>
              <c:f>('Resumen Concentrado'!$F$9,'Resumen Concentrado'!$F$15)</c:f>
              <c:numCache>
                <c:formatCode>0.0</c:formatCode>
                <c:ptCount val="2"/>
                <c:pt idx="0">
                  <c:v>9.190476190476188</c:v>
                </c:pt>
                <c:pt idx="1">
                  <c:v>9.2666666666666693</c:v>
                </c:pt>
              </c:numCache>
            </c:numRef>
          </c:val>
        </c:ser>
        <c:dLbls>
          <c:showVal val="1"/>
        </c:dLbls>
        <c:shape val="cylinder"/>
        <c:axId val="53571968"/>
        <c:axId val="53573504"/>
        <c:axId val="0"/>
      </c:bar3DChart>
      <c:catAx>
        <c:axId val="53571968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573504"/>
        <c:crossesAt val="8"/>
        <c:auto val="1"/>
        <c:lblAlgn val="ctr"/>
        <c:lblOffset val="100"/>
        <c:tickLblSkip val="1"/>
        <c:tickMarkSkip val="1"/>
      </c:catAx>
      <c:valAx>
        <c:axId val="53573504"/>
        <c:scaling>
          <c:orientation val="minMax"/>
          <c:max val="10"/>
          <c:min val="8"/>
        </c:scaling>
        <c:axPos val="l"/>
        <c:numFmt formatCode="0.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571968"/>
        <c:crosses val="autoZero"/>
        <c:crossBetween val="between"/>
        <c:majorUnit val="0.5"/>
        <c:minorUnit val="0.5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8190899001109881"/>
          <c:y val="0.9559543230016313"/>
          <c:w val="0.59329598783503856"/>
          <c:h val="3.5186874071409947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/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view3D>
      <c:hPercent val="6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25400">
          <a:noFill/>
        </a:ln>
      </c:spPr>
    </c:sideWall>
    <c:backWall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1054384017758053E-2"/>
          <c:y val="1.468189233278956E-2"/>
          <c:w val="0.93784683684794667"/>
          <c:h val="0.87275693311582503"/>
        </c:manualLayout>
      </c:layout>
      <c:bar3DChart>
        <c:barDir val="col"/>
        <c:grouping val="clustered"/>
        <c:ser>
          <c:idx val="0"/>
          <c:order val="0"/>
          <c:tx>
            <c:strRef>
              <c:f>'Resumen Concentrado'!$C$2</c:f>
              <c:strCache>
                <c:ptCount val="1"/>
                <c:pt idx="0">
                  <c:v>1er Trim 2011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3031073668510664E-2"/>
                  <c:y val="-2.6323446926393601E-2"/>
                </c:manualLayout>
              </c:layout>
              <c:showVal val="1"/>
            </c:dLbl>
            <c:dLbl>
              <c:idx val="1"/>
              <c:layout>
                <c:manualLayout>
                  <c:x val="1.7345789600939094E-2"/>
                  <c:y val="-2.3350759784716839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Concentrado'!$B$10,'Resumen Concentrado'!$B$14)</c:f>
              <c:strCache>
                <c:ptCount val="2"/>
                <c:pt idx="0">
                  <c:v>Recepción de muestras</c:v>
                </c:pt>
                <c:pt idx="1">
                  <c:v>Informes de resultados </c:v>
                </c:pt>
              </c:strCache>
            </c:strRef>
          </c:cat>
          <c:val>
            <c:numRef>
              <c:f>('Resumen Concentrado'!$C$10,'Resumen Concentrado'!$C$14)</c:f>
              <c:numCache>
                <c:formatCode>0.0</c:formatCode>
                <c:ptCount val="2"/>
                <c:pt idx="0">
                  <c:v>8.882352941176471</c:v>
                </c:pt>
                <c:pt idx="1">
                  <c:v>9.3157894736842142</c:v>
                </c:pt>
              </c:numCache>
            </c:numRef>
          </c:val>
        </c:ser>
        <c:ser>
          <c:idx val="1"/>
          <c:order val="1"/>
          <c:tx>
            <c:strRef>
              <c:f>'Resumen Concentrado'!$D$2</c:f>
              <c:strCache>
                <c:ptCount val="1"/>
                <c:pt idx="0">
                  <c:v>2do Trim 2011</c:v>
                </c:pt>
              </c:strCache>
            </c:strRef>
          </c:tx>
          <c:spPr>
            <a:solidFill>
              <a:srgbClr val="300DC5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1091321686897896E-2"/>
                  <c:y val="-2.5111730527974489E-2"/>
                </c:manualLayout>
              </c:layout>
              <c:showVal val="1"/>
            </c:dLbl>
            <c:dLbl>
              <c:idx val="1"/>
              <c:layout>
                <c:manualLayout>
                  <c:x val="1.6515915532756175E-2"/>
                  <c:y val="-3.001220279765184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Concentrado'!$B$10,'Resumen Concentrado'!$B$14)</c:f>
              <c:strCache>
                <c:ptCount val="2"/>
                <c:pt idx="0">
                  <c:v>Recepción de muestras</c:v>
                </c:pt>
                <c:pt idx="1">
                  <c:v>Informes de resultados </c:v>
                </c:pt>
              </c:strCache>
            </c:strRef>
          </c:cat>
          <c:val>
            <c:numRef>
              <c:f>('Resumen Concentrado'!$D$10,'Resumen Concentrado'!$D$14)</c:f>
              <c:numCache>
                <c:formatCode>0.0</c:formatCode>
                <c:ptCount val="2"/>
                <c:pt idx="0">
                  <c:v>9.3333333333333357</c:v>
                </c:pt>
                <c:pt idx="1">
                  <c:v>9.7058823529411757</c:v>
                </c:pt>
              </c:numCache>
            </c:numRef>
          </c:val>
        </c:ser>
        <c:ser>
          <c:idx val="2"/>
          <c:order val="2"/>
          <c:tx>
            <c:strRef>
              <c:f>'Resumen Concentrado'!$E$2</c:f>
              <c:strCache>
                <c:ptCount val="1"/>
                <c:pt idx="0">
                  <c:v>3er Trim 2011</c:v>
                </c:pt>
              </c:strCache>
            </c:strRef>
          </c:tx>
          <c:spPr>
            <a:solidFill>
              <a:srgbClr val="60A82A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8030593012721505E-2"/>
                  <c:y val="-2.9287913235967841E-2"/>
                </c:manualLayout>
              </c:layout>
              <c:showVal val="1"/>
            </c:dLbl>
            <c:dLbl>
              <c:idx val="1"/>
              <c:layout>
                <c:manualLayout>
                  <c:x val="2.3455186858579592E-2"/>
                  <c:y val="-2.819813918040017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Concentrado'!$B$10,'Resumen Concentrado'!$B$14)</c:f>
              <c:strCache>
                <c:ptCount val="2"/>
                <c:pt idx="0">
                  <c:v>Recepción de muestras</c:v>
                </c:pt>
                <c:pt idx="1">
                  <c:v>Informes de resultados </c:v>
                </c:pt>
              </c:strCache>
            </c:strRef>
          </c:cat>
          <c:val>
            <c:numRef>
              <c:f>('Resumen Concentrado'!$E$10,'Resumen Concentrado'!$E$14)</c:f>
              <c:numCache>
                <c:formatCode>0.0</c:formatCode>
                <c:ptCount val="2"/>
                <c:pt idx="0">
                  <c:v>9.171428571428569</c:v>
                </c:pt>
                <c:pt idx="1">
                  <c:v>9.2972972972972965</c:v>
                </c:pt>
              </c:numCache>
            </c:numRef>
          </c:val>
        </c:ser>
        <c:ser>
          <c:idx val="3"/>
          <c:order val="3"/>
          <c:tx>
            <c:strRef>
              <c:f>'Resumen Concentrado'!$F$2</c:f>
              <c:strCache>
                <c:ptCount val="1"/>
                <c:pt idx="0">
                  <c:v>4to Trim 2011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1640230598256364E-2"/>
                  <c:y val="-2.7555886672404051E-2"/>
                </c:manualLayout>
              </c:layout>
              <c:showVal val="1"/>
            </c:dLbl>
            <c:dLbl>
              <c:idx val="1"/>
              <c:layout>
                <c:manualLayout>
                  <c:x val="1.5966161832434961E-2"/>
                  <c:y val="-2.9275924522485296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Concentrado'!$B$10,'Resumen Concentrado'!$B$14)</c:f>
              <c:strCache>
                <c:ptCount val="2"/>
                <c:pt idx="0">
                  <c:v>Recepción de muestras</c:v>
                </c:pt>
                <c:pt idx="1">
                  <c:v>Informes de resultados </c:v>
                </c:pt>
              </c:strCache>
            </c:strRef>
          </c:cat>
          <c:val>
            <c:numRef>
              <c:f>('Resumen Concentrado'!$F$10,'Resumen Concentrado'!$F$14)</c:f>
              <c:numCache>
                <c:formatCode>0.0</c:formatCode>
                <c:ptCount val="2"/>
                <c:pt idx="0">
                  <c:v>8.8285714285714256</c:v>
                </c:pt>
                <c:pt idx="1">
                  <c:v>8.9500000000000011</c:v>
                </c:pt>
              </c:numCache>
            </c:numRef>
          </c:val>
        </c:ser>
        <c:dLbls>
          <c:showVal val="1"/>
        </c:dLbls>
        <c:shape val="cylinder"/>
        <c:axId val="53659520"/>
        <c:axId val="53661056"/>
        <c:axId val="0"/>
      </c:bar3DChart>
      <c:catAx>
        <c:axId val="53659520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661056"/>
        <c:crossesAt val="8"/>
        <c:auto val="1"/>
        <c:lblAlgn val="ctr"/>
        <c:lblOffset val="100"/>
        <c:tickLblSkip val="1"/>
        <c:tickMarkSkip val="1"/>
      </c:catAx>
      <c:valAx>
        <c:axId val="53661056"/>
        <c:scaling>
          <c:orientation val="minMax"/>
          <c:max val="10"/>
          <c:min val="8"/>
        </c:scaling>
        <c:axPos val="l"/>
        <c:numFmt formatCode="0.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659520"/>
        <c:crosses val="autoZero"/>
        <c:crossBetween val="between"/>
        <c:majorUnit val="0.5"/>
        <c:minorUnit val="0.5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7746947835738123"/>
          <c:y val="0.96247960848287273"/>
          <c:w val="0.59329598783503856"/>
          <c:h val="3.5186874071409947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/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view3D>
      <c:hPercent val="6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25400">
          <a:noFill/>
        </a:ln>
      </c:spPr>
    </c:sideWall>
    <c:backWall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4.9574546799852008E-2"/>
          <c:y val="1.9032082653616098E-2"/>
          <c:w val="0.93784683684794667"/>
          <c:h val="0.87275693311582503"/>
        </c:manualLayout>
      </c:layout>
      <c:bar3DChart>
        <c:barDir val="col"/>
        <c:grouping val="clustered"/>
        <c:ser>
          <c:idx val="0"/>
          <c:order val="0"/>
          <c:tx>
            <c:strRef>
              <c:f>'Resumen Concentrado'!$C$2</c:f>
              <c:strCache>
                <c:ptCount val="1"/>
                <c:pt idx="0">
                  <c:v>1er Trim 2011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0811317841651617E-2"/>
                  <c:y val="-2.5017019691462056E-2"/>
                </c:manualLayout>
              </c:layout>
              <c:showVal val="1"/>
            </c:dLbl>
            <c:dLbl>
              <c:idx val="1"/>
              <c:layout>
                <c:manualLayout>
                  <c:x val="1.6235911687509531E-2"/>
                  <c:y val="-3.1630336583130976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Concentrado'!$B$11,'Resumen Concentrado'!$B$16)</c:f>
              <c:strCache>
                <c:ptCount val="2"/>
                <c:pt idx="0">
                  <c:v>Tiempo</c:v>
                </c:pt>
                <c:pt idx="1">
                  <c:v>Precio</c:v>
                </c:pt>
              </c:strCache>
            </c:strRef>
          </c:cat>
          <c:val>
            <c:numRef>
              <c:f>('Resumen Concentrado'!$C$11,'Resumen Concentrado'!$C$16)</c:f>
              <c:numCache>
                <c:formatCode>0.0</c:formatCode>
                <c:ptCount val="2"/>
                <c:pt idx="0">
                  <c:v>9.1578947368421044</c:v>
                </c:pt>
                <c:pt idx="1">
                  <c:v>8.6111111111111072</c:v>
                </c:pt>
              </c:numCache>
            </c:numRef>
          </c:val>
        </c:ser>
        <c:ser>
          <c:idx val="1"/>
          <c:order val="1"/>
          <c:tx>
            <c:strRef>
              <c:f>'Resumen Concentrado'!$D$2</c:f>
              <c:strCache>
                <c:ptCount val="1"/>
                <c:pt idx="0">
                  <c:v>2do Trim 2011</c:v>
                </c:pt>
              </c:strCache>
            </c:strRef>
          </c:tx>
          <c:spPr>
            <a:solidFill>
              <a:srgbClr val="300DC5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7750589167475062E-2"/>
                  <c:y val="-2.8431576558639825E-2"/>
                </c:manualLayout>
              </c:layout>
              <c:showVal val="1"/>
            </c:dLbl>
            <c:dLbl>
              <c:idx val="1"/>
              <c:layout>
                <c:manualLayout>
                  <c:x val="1.9845549273044681E-2"/>
                  <c:y val="-2.8915920583336589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Concentrado'!$B$11,'Resumen Concentrado'!$B$16)</c:f>
              <c:strCache>
                <c:ptCount val="2"/>
                <c:pt idx="0">
                  <c:v>Tiempo</c:v>
                </c:pt>
                <c:pt idx="1">
                  <c:v>Precio</c:v>
                </c:pt>
              </c:strCache>
            </c:strRef>
          </c:cat>
          <c:val>
            <c:numRef>
              <c:f>('Resumen Concentrado'!$D$11,'Resumen Concentrado'!$D$16)</c:f>
              <c:numCache>
                <c:formatCode>0.0</c:formatCode>
                <c:ptCount val="2"/>
                <c:pt idx="0">
                  <c:v>9.5</c:v>
                </c:pt>
                <c:pt idx="1">
                  <c:v>9.1764705882352953</c:v>
                </c:pt>
              </c:numCache>
            </c:numRef>
          </c:val>
        </c:ser>
        <c:ser>
          <c:idx val="2"/>
          <c:order val="2"/>
          <c:tx>
            <c:strRef>
              <c:f>'Resumen Concentrado'!$E$2</c:f>
              <c:strCache>
                <c:ptCount val="1"/>
                <c:pt idx="0">
                  <c:v>3er Trim 2011</c:v>
                </c:pt>
              </c:strCache>
            </c:strRef>
          </c:tx>
          <c:spPr>
            <a:solidFill>
              <a:srgbClr val="60A82A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8030593012721505E-2"/>
                  <c:y val="-2.910517098902609E-2"/>
                </c:manualLayout>
              </c:layout>
              <c:showVal val="1"/>
            </c:dLbl>
            <c:dLbl>
              <c:idx val="1"/>
              <c:layout>
                <c:manualLayout>
                  <c:x val="2.2345308945149852E-2"/>
                  <c:y val="-2.528779334883319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Concentrado'!$B$11,'Resumen Concentrado'!$B$16)</c:f>
              <c:strCache>
                <c:ptCount val="2"/>
                <c:pt idx="0">
                  <c:v>Tiempo</c:v>
                </c:pt>
                <c:pt idx="1">
                  <c:v>Precio</c:v>
                </c:pt>
              </c:strCache>
            </c:strRef>
          </c:cat>
          <c:val>
            <c:numRef>
              <c:f>('Resumen Concentrado'!$E$11,'Resumen Concentrado'!$E$16)</c:f>
              <c:numCache>
                <c:formatCode>0.0</c:formatCode>
                <c:ptCount val="2"/>
                <c:pt idx="0">
                  <c:v>9.2432432432432456</c:v>
                </c:pt>
                <c:pt idx="1">
                  <c:v>8.4857142857142875</c:v>
                </c:pt>
              </c:numCache>
            </c:numRef>
          </c:val>
        </c:ser>
        <c:ser>
          <c:idx val="3"/>
          <c:order val="3"/>
          <c:tx>
            <c:strRef>
              <c:f>'Resumen Concentrado'!$F$2</c:f>
              <c:strCache>
                <c:ptCount val="1"/>
                <c:pt idx="0">
                  <c:v>4to Trim 2011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8310596857967841E-2"/>
                  <c:y val="-2.7897393739322499E-2"/>
                </c:manualLayout>
              </c:layout>
              <c:showVal val="1"/>
            </c:dLbl>
            <c:dLbl>
              <c:idx val="1"/>
              <c:layout>
                <c:manualLayout>
                  <c:x val="1.8185917659293803E-2"/>
                  <c:y val="-2.0935376552645359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Concentrado'!$B$11,'Resumen Concentrado'!$B$16)</c:f>
              <c:strCache>
                <c:ptCount val="2"/>
                <c:pt idx="0">
                  <c:v>Tiempo</c:v>
                </c:pt>
                <c:pt idx="1">
                  <c:v>Precio</c:v>
                </c:pt>
              </c:strCache>
            </c:strRef>
          </c:cat>
          <c:val>
            <c:numRef>
              <c:f>('Resumen Concentrado'!$F$11,'Resumen Concentrado'!$F$16)</c:f>
              <c:numCache>
                <c:formatCode>0.0</c:formatCode>
                <c:ptCount val="2"/>
                <c:pt idx="0">
                  <c:v>9.1951219512195106</c:v>
                </c:pt>
                <c:pt idx="1">
                  <c:v>8.7435897435897427</c:v>
                </c:pt>
              </c:numCache>
            </c:numRef>
          </c:val>
        </c:ser>
        <c:dLbls>
          <c:showVal val="1"/>
        </c:dLbls>
        <c:shape val="cylinder"/>
        <c:axId val="53738880"/>
        <c:axId val="53757056"/>
        <c:axId val="0"/>
      </c:bar3DChart>
      <c:catAx>
        <c:axId val="53738880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757056"/>
        <c:crossesAt val="8"/>
        <c:auto val="1"/>
        <c:lblAlgn val="ctr"/>
        <c:lblOffset val="100"/>
        <c:tickLblSkip val="1"/>
        <c:tickMarkSkip val="1"/>
      </c:catAx>
      <c:valAx>
        <c:axId val="53757056"/>
        <c:scaling>
          <c:orientation val="minMax"/>
          <c:max val="10"/>
          <c:min val="8"/>
        </c:scaling>
        <c:axPos val="l"/>
        <c:numFmt formatCode="0.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738880"/>
        <c:crosses val="autoZero"/>
        <c:crossBetween val="between"/>
        <c:majorUnit val="0.5"/>
        <c:minorUnit val="0.5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8190899001109881"/>
          <c:y val="0.9559543230016313"/>
          <c:w val="0.59329598783503856"/>
          <c:h val="3.5186874071409947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/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view3D>
      <c:hPercent val="6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25400">
          <a:noFill/>
        </a:ln>
      </c:spPr>
    </c:sideWall>
    <c:backWall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1054384017758053E-2"/>
          <c:y val="1.468189233278956E-2"/>
          <c:w val="0.93784683684794667"/>
          <c:h val="0.87275693311582503"/>
        </c:manualLayout>
      </c:layout>
      <c:bar3DChart>
        <c:barDir val="col"/>
        <c:grouping val="clustered"/>
        <c:ser>
          <c:idx val="0"/>
          <c:order val="0"/>
          <c:tx>
            <c:strRef>
              <c:f>'Resumen Concentrado'!$C$2</c:f>
              <c:strCache>
                <c:ptCount val="1"/>
                <c:pt idx="0">
                  <c:v>1er Trim 2011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4140951581940224E-2"/>
                  <c:y val="-2.0942055978728551E-2"/>
                </c:manualLayout>
              </c:layout>
              <c:showVal val="1"/>
            </c:dLbl>
            <c:dLbl>
              <c:idx val="1"/>
              <c:layout>
                <c:manualLayout>
                  <c:x val="1.7345789600939094E-2"/>
                  <c:y val="-2.5988790552893694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Concentrado'!$B$12,'Resumen Concentrado'!$B$17)</c:f>
              <c:strCache>
                <c:ptCount val="2"/>
                <c:pt idx="0">
                  <c:v>Servicios Futuros</c:v>
                </c:pt>
                <c:pt idx="1">
                  <c:v>Expectativas</c:v>
                </c:pt>
              </c:strCache>
            </c:strRef>
          </c:cat>
          <c:val>
            <c:numRef>
              <c:f>('Resumen Concentrado'!$C$12,'Resumen Concentrado'!$C$17)</c:f>
              <c:numCache>
                <c:formatCode>0.0</c:formatCode>
                <c:ptCount val="2"/>
                <c:pt idx="0">
                  <c:v>9.368421052631577</c:v>
                </c:pt>
                <c:pt idx="1">
                  <c:v>9.3157894736842142</c:v>
                </c:pt>
              </c:numCache>
            </c:numRef>
          </c:val>
        </c:ser>
        <c:ser>
          <c:idx val="1"/>
          <c:order val="1"/>
          <c:tx>
            <c:strRef>
              <c:f>'Resumen Concentrado'!$D$2</c:f>
              <c:strCache>
                <c:ptCount val="1"/>
                <c:pt idx="0">
                  <c:v>2do Trim 2011</c:v>
                </c:pt>
              </c:strCache>
            </c:strRef>
          </c:tx>
          <c:spPr>
            <a:solidFill>
              <a:srgbClr val="300DC5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4420955427186541E-2"/>
                  <c:y val="-2.6899247708229008E-2"/>
                </c:manualLayout>
              </c:layout>
              <c:showVal val="1"/>
            </c:dLbl>
            <c:dLbl>
              <c:idx val="1"/>
              <c:layout>
                <c:manualLayout>
                  <c:x val="1.7625793446185381E-2"/>
                  <c:y val="-3.0062897928949617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Concentrado'!$B$12,'Resumen Concentrado'!$B$17)</c:f>
              <c:strCache>
                <c:ptCount val="2"/>
                <c:pt idx="0">
                  <c:v>Servicios Futuros</c:v>
                </c:pt>
                <c:pt idx="1">
                  <c:v>Expectativas</c:v>
                </c:pt>
              </c:strCache>
            </c:strRef>
          </c:cat>
          <c:val>
            <c:numRef>
              <c:f>('Resumen Concentrado'!$D$12,'Resumen Concentrado'!$D$17)</c:f>
              <c:numCache>
                <c:formatCode>0.0</c:formatCode>
                <c:ptCount val="2"/>
                <c:pt idx="0">
                  <c:v>9.7777777777777768</c:v>
                </c:pt>
                <c:pt idx="1">
                  <c:v>9.7222222222222214</c:v>
                </c:pt>
              </c:numCache>
            </c:numRef>
          </c:val>
        </c:ser>
        <c:ser>
          <c:idx val="2"/>
          <c:order val="2"/>
          <c:tx>
            <c:strRef>
              <c:f>'Resumen Concentrado'!$E$2</c:f>
              <c:strCache>
                <c:ptCount val="1"/>
                <c:pt idx="0">
                  <c:v>3er Trim 2011</c:v>
                </c:pt>
              </c:strCache>
            </c:strRef>
          </c:tx>
          <c:spPr>
            <a:solidFill>
              <a:srgbClr val="60A82A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8030593012721505E-2"/>
                  <c:y val="-2.3304175069470332E-2"/>
                </c:manualLayout>
              </c:layout>
              <c:showVal val="1"/>
            </c:dLbl>
            <c:dLbl>
              <c:idx val="1"/>
              <c:layout>
                <c:manualLayout>
                  <c:x val="1.9015675204861367E-2"/>
                  <c:y val="-2.384572238421259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Concentrado'!$B$12,'Resumen Concentrado'!$B$17)</c:f>
              <c:strCache>
                <c:ptCount val="2"/>
                <c:pt idx="0">
                  <c:v>Servicios Futuros</c:v>
                </c:pt>
                <c:pt idx="1">
                  <c:v>Expectativas</c:v>
                </c:pt>
              </c:strCache>
            </c:strRef>
          </c:cat>
          <c:val>
            <c:numRef>
              <c:f>('Resumen Concentrado'!$E$12,'Resumen Concentrado'!$E$17)</c:f>
              <c:numCache>
                <c:formatCode>0.0</c:formatCode>
                <c:ptCount val="2"/>
                <c:pt idx="0">
                  <c:v>9.405405405405407</c:v>
                </c:pt>
                <c:pt idx="1">
                  <c:v>9.2432432432432456</c:v>
                </c:pt>
              </c:numCache>
            </c:numRef>
          </c:val>
        </c:ser>
        <c:ser>
          <c:idx val="3"/>
          <c:order val="3"/>
          <c:tx>
            <c:strRef>
              <c:f>'Resumen Concentrado'!$F$2</c:f>
              <c:strCache>
                <c:ptCount val="1"/>
                <c:pt idx="0">
                  <c:v>4to Trim 2011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4980963117679155E-2"/>
                  <c:y val="-2.6784669860802399E-2"/>
                </c:manualLayout>
              </c:layout>
              <c:showVal val="1"/>
            </c:dLbl>
            <c:dLbl>
              <c:idx val="1"/>
              <c:layout>
                <c:manualLayout>
                  <c:x val="1.7076039745864163E-2"/>
                  <c:y val="-2.8074484164193947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('Resumen Concentrado'!$B$12,'Resumen Concentrado'!$B$17)</c:f>
              <c:strCache>
                <c:ptCount val="2"/>
                <c:pt idx="0">
                  <c:v>Servicios Futuros</c:v>
                </c:pt>
                <c:pt idx="1">
                  <c:v>Expectativas</c:v>
                </c:pt>
              </c:strCache>
            </c:strRef>
          </c:cat>
          <c:val>
            <c:numRef>
              <c:f>('Resumen Concentrado'!$F$12,'Resumen Concentrado'!$F$17)</c:f>
              <c:numCache>
                <c:formatCode>0.0</c:formatCode>
                <c:ptCount val="2"/>
                <c:pt idx="0">
                  <c:v>9.2857142857142865</c:v>
                </c:pt>
                <c:pt idx="1">
                  <c:v>8.9024390243902474</c:v>
                </c:pt>
              </c:numCache>
            </c:numRef>
          </c:val>
        </c:ser>
        <c:dLbls>
          <c:showVal val="1"/>
        </c:dLbls>
        <c:shape val="cylinder"/>
        <c:axId val="53916800"/>
        <c:axId val="53918336"/>
        <c:axId val="0"/>
      </c:bar3DChart>
      <c:catAx>
        <c:axId val="53916800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918336"/>
        <c:crossesAt val="8"/>
        <c:auto val="1"/>
        <c:lblAlgn val="ctr"/>
        <c:lblOffset val="100"/>
        <c:tickLblSkip val="1"/>
        <c:tickMarkSkip val="1"/>
      </c:catAx>
      <c:valAx>
        <c:axId val="53918336"/>
        <c:scaling>
          <c:orientation val="minMax"/>
          <c:max val="10"/>
          <c:min val="8"/>
        </c:scaling>
        <c:axPos val="l"/>
        <c:numFmt formatCode="0.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916800"/>
        <c:crosses val="autoZero"/>
        <c:crossBetween val="between"/>
        <c:majorUnit val="0.5"/>
        <c:minorUnit val="0.5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8190899001109881"/>
          <c:y val="0.9559543230016313"/>
          <c:w val="0.59329598783503856"/>
          <c:h val="3.5186874071409947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/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>
  <c:lang val="es-MX"/>
  <c:chart>
    <c:view3D>
      <c:hPercent val="6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25400">
          <a:noFill/>
        </a:ln>
      </c:spPr>
    </c:sideWall>
    <c:backWall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1054384017758053E-2"/>
          <c:y val="1.468189233278956E-2"/>
          <c:w val="0.93784683684794667"/>
          <c:h val="0.87275693311582503"/>
        </c:manualLayout>
      </c:layout>
      <c:bar3DChart>
        <c:barDir val="col"/>
        <c:grouping val="clustered"/>
        <c:ser>
          <c:idx val="0"/>
          <c:order val="0"/>
          <c:tx>
            <c:strRef>
              <c:f>'Resumen Concentrado'!$C$2</c:f>
              <c:strCache>
                <c:ptCount val="1"/>
                <c:pt idx="0">
                  <c:v>1er Trim 2011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1921195755081208E-2"/>
                  <c:y val="-2.4433854414201421E-2"/>
                </c:manualLayout>
              </c:layout>
              <c:showVal val="1"/>
            </c:dLbl>
            <c:dLbl>
              <c:idx val="1"/>
              <c:layout>
                <c:manualLayout>
                  <c:x val="1.7345789600939094E-2"/>
                  <c:y val="-2.3809413709093809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Concentrado'!$B$19:$B$20</c:f>
              <c:strCache>
                <c:ptCount val="2"/>
                <c:pt idx="0">
                  <c:v>Accesibilidad para contactarnos</c:v>
                </c:pt>
                <c:pt idx="1">
                  <c:v>Disponibilidad de servicios</c:v>
                </c:pt>
              </c:strCache>
            </c:strRef>
          </c:cat>
          <c:val>
            <c:numRef>
              <c:f>'Resumen Concentrado'!$C$19:$C$20</c:f>
              <c:numCache>
                <c:formatCode>0.0</c:formatCode>
                <c:ptCount val="2"/>
                <c:pt idx="0">
                  <c:v>8.6315789473684195</c:v>
                </c:pt>
                <c:pt idx="1">
                  <c:v>8.8947368421052673</c:v>
                </c:pt>
              </c:numCache>
            </c:numRef>
          </c:val>
        </c:ser>
        <c:ser>
          <c:idx val="1"/>
          <c:order val="1"/>
          <c:tx>
            <c:strRef>
              <c:f>'Resumen Concentrado'!$D$2</c:f>
              <c:strCache>
                <c:ptCount val="1"/>
                <c:pt idx="0">
                  <c:v>2do Trim 2011</c:v>
                </c:pt>
              </c:strCache>
            </c:strRef>
          </c:tx>
          <c:spPr>
            <a:solidFill>
              <a:srgbClr val="300DC5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6640711254045523E-2"/>
                  <c:y val="-2.3920737477146486E-2"/>
                </c:manualLayout>
              </c:layout>
              <c:showVal val="1"/>
            </c:dLbl>
            <c:dLbl>
              <c:idx val="1"/>
              <c:layout>
                <c:manualLayout>
                  <c:x val="1.6515915532756175E-2"/>
                  <c:y val="-2.9197655350177425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Concentrado'!$B$19:$B$20</c:f>
              <c:strCache>
                <c:ptCount val="2"/>
                <c:pt idx="0">
                  <c:v>Accesibilidad para contactarnos</c:v>
                </c:pt>
                <c:pt idx="1">
                  <c:v>Disponibilidad de servicios</c:v>
                </c:pt>
              </c:strCache>
            </c:strRef>
          </c:cat>
          <c:val>
            <c:numRef>
              <c:f>'Resumen Concentrado'!$D$19:$D$20</c:f>
              <c:numCache>
                <c:formatCode>0.0</c:formatCode>
                <c:ptCount val="2"/>
                <c:pt idx="0">
                  <c:v>9.7222222222222214</c:v>
                </c:pt>
                <c:pt idx="1">
                  <c:v>9.5</c:v>
                </c:pt>
              </c:numCache>
            </c:numRef>
          </c:val>
        </c:ser>
        <c:ser>
          <c:idx val="2"/>
          <c:order val="2"/>
          <c:tx>
            <c:strRef>
              <c:f>'Resumen Concentrado'!$E$2</c:f>
              <c:strCache>
                <c:ptCount val="1"/>
                <c:pt idx="0">
                  <c:v>3er Trim 2011</c:v>
                </c:pt>
              </c:strCache>
            </c:strRef>
          </c:tx>
          <c:spPr>
            <a:solidFill>
              <a:srgbClr val="60A82A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8030593012721505E-2"/>
                  <c:y val="-2.6925794145226053E-2"/>
                </c:manualLayout>
              </c:layout>
              <c:showVal val="1"/>
            </c:dLbl>
            <c:dLbl>
              <c:idx val="1"/>
              <c:layout>
                <c:manualLayout>
                  <c:x val="1.9015675204861367E-2"/>
                  <c:y val="-2.9464147324161812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Concentrado'!$B$19:$B$20</c:f>
              <c:strCache>
                <c:ptCount val="2"/>
                <c:pt idx="0">
                  <c:v>Accesibilidad para contactarnos</c:v>
                </c:pt>
                <c:pt idx="1">
                  <c:v>Disponibilidad de servicios</c:v>
                </c:pt>
              </c:strCache>
            </c:strRef>
          </c:cat>
          <c:val>
            <c:numRef>
              <c:f>'Resumen Concentrado'!$E$19:$E$20</c:f>
              <c:numCache>
                <c:formatCode>0.0</c:formatCode>
                <c:ptCount val="2"/>
                <c:pt idx="0">
                  <c:v>9.108108108108107</c:v>
                </c:pt>
                <c:pt idx="1">
                  <c:v>9.1351351351351351</c:v>
                </c:pt>
              </c:numCache>
            </c:numRef>
          </c:val>
        </c:ser>
        <c:ser>
          <c:idx val="3"/>
          <c:order val="3"/>
          <c:tx>
            <c:strRef>
              <c:f>'Resumen Concentrado'!$F$2</c:f>
              <c:strCache>
                <c:ptCount val="1"/>
                <c:pt idx="0">
                  <c:v>4to Trim 2011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1.6090841031108645E-2"/>
                  <c:y val="-2.2232041549455593E-2"/>
                </c:manualLayout>
              </c:layout>
              <c:showVal val="1"/>
            </c:dLbl>
            <c:dLbl>
              <c:idx val="1"/>
              <c:layout>
                <c:manualLayout>
                  <c:x val="1.7076039745864163E-2"/>
                  <c:y val="-2.875732703069534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Concentrado'!$B$19:$B$20</c:f>
              <c:strCache>
                <c:ptCount val="2"/>
                <c:pt idx="0">
                  <c:v>Accesibilidad para contactarnos</c:v>
                </c:pt>
                <c:pt idx="1">
                  <c:v>Disponibilidad de servicios</c:v>
                </c:pt>
              </c:strCache>
            </c:strRef>
          </c:cat>
          <c:val>
            <c:numRef>
              <c:f>'Resumen Concentrado'!$F$19:$F$20</c:f>
              <c:numCache>
                <c:formatCode>0.0</c:formatCode>
                <c:ptCount val="2"/>
                <c:pt idx="0">
                  <c:v>9.0476190476190474</c:v>
                </c:pt>
                <c:pt idx="1">
                  <c:v>9.0952380952380967</c:v>
                </c:pt>
              </c:numCache>
            </c:numRef>
          </c:val>
        </c:ser>
        <c:dLbls>
          <c:showVal val="1"/>
        </c:dLbls>
        <c:shape val="cylinder"/>
        <c:axId val="53852800"/>
        <c:axId val="53940608"/>
        <c:axId val="0"/>
      </c:bar3DChart>
      <c:catAx>
        <c:axId val="53852800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940608"/>
        <c:crossesAt val="8"/>
        <c:auto val="1"/>
        <c:lblAlgn val="ctr"/>
        <c:lblOffset val="100"/>
        <c:tickLblSkip val="1"/>
        <c:tickMarkSkip val="1"/>
      </c:catAx>
      <c:valAx>
        <c:axId val="53940608"/>
        <c:scaling>
          <c:orientation val="minMax"/>
          <c:max val="10"/>
          <c:min val="8"/>
        </c:scaling>
        <c:axPos val="l"/>
        <c:numFmt formatCode="0.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3852800"/>
        <c:crosses val="autoZero"/>
        <c:crossBetween val="between"/>
        <c:majorUnit val="0.5"/>
        <c:minorUnit val="0.5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8190899001109881"/>
          <c:y val="0.9559543230016313"/>
          <c:w val="0.59329598783503856"/>
          <c:h val="3.5186874071409947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/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es-MX"/>
  <c:chart>
    <c:view3D>
      <c:hPercent val="64"/>
      <c:depthPercent val="100"/>
      <c:rAngAx val="1"/>
    </c:view3D>
    <c:floor>
      <c:spPr>
        <a:solidFill>
          <a:srgbClr val="C0C0C0"/>
        </a:solidFill>
        <a:ln w="3175">
          <a:solidFill>
            <a:srgbClr val="000000"/>
          </a:solidFill>
          <a:prstDash val="solid"/>
        </a:ln>
      </c:spPr>
    </c:floor>
    <c:sideWall>
      <c:spPr>
        <a:solidFill>
          <a:srgbClr val="FFFFFF"/>
        </a:solidFill>
        <a:ln w="25400">
          <a:noFill/>
        </a:ln>
      </c:spPr>
    </c:sideWall>
    <c:backWall>
      <c:spPr>
        <a:solidFill>
          <a:srgbClr val="FFFFFF"/>
        </a:solidFill>
        <a:ln w="25400">
          <a:noFill/>
        </a:ln>
      </c:spPr>
    </c:backWall>
    <c:plotArea>
      <c:layout>
        <c:manualLayout>
          <c:layoutTarget val="inner"/>
          <c:xMode val="edge"/>
          <c:yMode val="edge"/>
          <c:x val="5.1054384017758053E-2"/>
          <c:y val="1.468189233278956E-2"/>
          <c:w val="0.93784683684794667"/>
          <c:h val="0.87275693311582503"/>
        </c:manualLayout>
      </c:layout>
      <c:bar3DChart>
        <c:barDir val="col"/>
        <c:grouping val="clustered"/>
        <c:ser>
          <c:idx val="0"/>
          <c:order val="0"/>
          <c:tx>
            <c:strRef>
              <c:f>'Resumen Concentrado'!$C$2</c:f>
              <c:strCache>
                <c:ptCount val="1"/>
                <c:pt idx="0">
                  <c:v>1er Trim 2011</c:v>
                </c:pt>
              </c:strCache>
            </c:strRef>
          </c:tx>
          <c:spPr>
            <a:solidFill>
              <a:srgbClr val="FFC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4246724986235788E-2"/>
                  <c:y val="-4.9307180811207857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Concentrado'!$B$22</c:f>
              <c:strCache>
                <c:ptCount val="1"/>
                <c:pt idx="0">
                  <c:v>Satisfacción promedio</c:v>
                </c:pt>
              </c:strCache>
            </c:strRef>
          </c:cat>
          <c:val>
            <c:numRef>
              <c:f>'Resumen Concentrado'!$C$22</c:f>
              <c:numCache>
                <c:formatCode>0.0</c:formatCode>
                <c:ptCount val="1"/>
                <c:pt idx="0">
                  <c:v>9.2631578947368425</c:v>
                </c:pt>
              </c:numCache>
            </c:numRef>
          </c:val>
        </c:ser>
        <c:ser>
          <c:idx val="1"/>
          <c:order val="1"/>
          <c:tx>
            <c:strRef>
              <c:f>'Resumen Concentrado'!$D$2</c:f>
              <c:strCache>
                <c:ptCount val="1"/>
                <c:pt idx="0">
                  <c:v>2do Trim 2011</c:v>
                </c:pt>
              </c:strCache>
            </c:strRef>
          </c:tx>
          <c:spPr>
            <a:solidFill>
              <a:srgbClr val="300DC5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7641960959097663E-2"/>
                  <c:y val="-5.1546843757091496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Concentrado'!$B$22</c:f>
              <c:strCache>
                <c:ptCount val="1"/>
                <c:pt idx="0">
                  <c:v>Satisfacción promedio</c:v>
                </c:pt>
              </c:strCache>
            </c:strRef>
          </c:cat>
          <c:val>
            <c:numRef>
              <c:f>'Resumen Concentrado'!$D$22</c:f>
              <c:numCache>
                <c:formatCode>0.0</c:formatCode>
                <c:ptCount val="1"/>
                <c:pt idx="0">
                  <c:v>9.3888888888888893</c:v>
                </c:pt>
              </c:numCache>
            </c:numRef>
          </c:val>
        </c:ser>
        <c:ser>
          <c:idx val="2"/>
          <c:order val="2"/>
          <c:tx>
            <c:strRef>
              <c:f>'Resumen Concentrado'!$E$2</c:f>
              <c:strCache>
                <c:ptCount val="1"/>
                <c:pt idx="0">
                  <c:v>3er Trim 2011</c:v>
                </c:pt>
              </c:strCache>
            </c:strRef>
          </c:tx>
          <c:spPr>
            <a:solidFill>
              <a:srgbClr val="56BD31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7707679714286712E-2"/>
                  <c:y val="-5.8174204570268846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Concentrado'!$B$22</c:f>
              <c:strCache>
                <c:ptCount val="1"/>
                <c:pt idx="0">
                  <c:v>Satisfacción promedio</c:v>
                </c:pt>
              </c:strCache>
            </c:strRef>
          </c:cat>
          <c:val>
            <c:numRef>
              <c:f>'Resumen Concentrado'!$E$22</c:f>
              <c:numCache>
                <c:formatCode>0.0</c:formatCode>
                <c:ptCount val="1"/>
                <c:pt idx="0">
                  <c:v>9.2432432432432456</c:v>
                </c:pt>
              </c:numCache>
            </c:numRef>
          </c:val>
        </c:ser>
        <c:ser>
          <c:idx val="3"/>
          <c:order val="3"/>
          <c:tx>
            <c:strRef>
              <c:f>'Resumen Concentrado'!$F$2</c:f>
              <c:strCache>
                <c:ptCount val="1"/>
                <c:pt idx="0">
                  <c:v>4to Trim 2011</c:v>
                </c:pt>
              </c:strCache>
            </c:strRef>
          </c:tx>
          <c:spPr>
            <a:solidFill>
              <a:srgbClr val="FF0000"/>
            </a:solidFill>
            <a:ln w="12700">
              <a:solidFill>
                <a:srgbClr val="000000"/>
              </a:solidFill>
              <a:prstDash val="solid"/>
            </a:ln>
          </c:spPr>
          <c:dLbls>
            <c:dLbl>
              <c:idx val="0"/>
              <c:layout>
                <c:manualLayout>
                  <c:x val="2.6663520556046032E-2"/>
                  <c:y val="-5.1804943631638171E-2"/>
                </c:manualLayout>
              </c:layout>
              <c:showVal val="1"/>
            </c:dLbl>
            <c:spPr>
              <a:noFill/>
              <a:ln w="25400">
                <a:noFill/>
              </a:ln>
            </c:spPr>
            <c:txPr>
              <a:bodyPr/>
              <a:lstStyle/>
              <a:p>
                <a:pPr>
                  <a:defRPr sz="1000" b="0" i="0" u="none" strike="noStrike" baseline="0">
                    <a:solidFill>
                      <a:srgbClr val="000000"/>
                    </a:solidFill>
                    <a:latin typeface="Arial"/>
                    <a:ea typeface="Arial"/>
                    <a:cs typeface="Arial"/>
                  </a:defRPr>
                </a:pPr>
                <a:endParaRPr lang="es-MX"/>
              </a:p>
            </c:txPr>
            <c:showVal val="1"/>
          </c:dLbls>
          <c:cat>
            <c:strRef>
              <c:f>'Resumen Concentrado'!$B$22</c:f>
              <c:strCache>
                <c:ptCount val="1"/>
                <c:pt idx="0">
                  <c:v>Satisfacción promedio</c:v>
                </c:pt>
              </c:strCache>
            </c:strRef>
          </c:cat>
          <c:val>
            <c:numRef>
              <c:f>'Resumen Concentrado'!$F$22</c:f>
              <c:numCache>
                <c:formatCode>0.0</c:formatCode>
                <c:ptCount val="1"/>
                <c:pt idx="0">
                  <c:v>8.9268292682926838</c:v>
                </c:pt>
              </c:numCache>
            </c:numRef>
          </c:val>
        </c:ser>
        <c:dLbls>
          <c:showVal val="1"/>
        </c:dLbls>
        <c:shape val="cylinder"/>
        <c:axId val="54624640"/>
        <c:axId val="54626176"/>
        <c:axId val="0"/>
      </c:bar3DChart>
      <c:catAx>
        <c:axId val="54624640"/>
        <c:scaling>
          <c:orientation val="minMax"/>
        </c:scaling>
        <c:axPos val="b"/>
        <c:numFmt formatCode="General" sourceLinked="1"/>
        <c:tickLblPos val="low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4626176"/>
        <c:crossesAt val="8"/>
        <c:auto val="1"/>
        <c:lblAlgn val="ctr"/>
        <c:lblOffset val="100"/>
        <c:tickLblSkip val="1"/>
        <c:tickMarkSkip val="1"/>
      </c:catAx>
      <c:valAx>
        <c:axId val="54626176"/>
        <c:scaling>
          <c:orientation val="minMax"/>
          <c:max val="10"/>
          <c:min val="8"/>
        </c:scaling>
        <c:axPos val="l"/>
        <c:numFmt formatCode="0.0" sourceLinked="1"/>
        <c:tickLblPos val="nextTo"/>
        <c:spPr>
          <a:ln w="3175">
            <a:solidFill>
              <a:srgbClr val="000000"/>
            </a:solidFill>
            <a:prstDash val="solid"/>
          </a:ln>
        </c:spPr>
        <c:txPr>
          <a:bodyPr rot="0" vert="horz"/>
          <a:lstStyle/>
          <a:p>
            <a:pPr>
              <a:defRPr sz="1000" b="0" i="0" u="none" strike="noStrike" baseline="0">
                <a:solidFill>
                  <a:srgbClr val="000000"/>
                </a:solidFill>
                <a:latin typeface="Arial"/>
                <a:ea typeface="Arial"/>
                <a:cs typeface="Arial"/>
              </a:defRPr>
            </a:pPr>
            <a:endParaRPr lang="es-MX"/>
          </a:p>
        </c:txPr>
        <c:crossAx val="54624640"/>
        <c:crosses val="autoZero"/>
        <c:crossBetween val="between"/>
        <c:majorUnit val="0.5"/>
        <c:minorUnit val="0.5"/>
      </c:valAx>
      <c:spPr>
        <a:noFill/>
        <a:ln w="25400">
          <a:noFill/>
        </a:ln>
      </c:spPr>
    </c:plotArea>
    <c:legend>
      <c:legendPos val="b"/>
      <c:layout>
        <c:manualLayout>
          <c:xMode val="edge"/>
          <c:yMode val="edge"/>
          <c:x val="0.28190899001109881"/>
          <c:y val="0.9559543230016313"/>
          <c:w val="0.59329598783503856"/>
          <c:h val="3.5186874071409947E-2"/>
        </c:manualLayout>
      </c:layout>
      <c:spPr>
        <a:solidFill>
          <a:srgbClr val="FFFFFF"/>
        </a:solidFill>
        <a:ln w="3175">
          <a:solidFill>
            <a:srgbClr val="000000"/>
          </a:solidFill>
          <a:prstDash val="solid"/>
        </a:ln>
      </c:spPr>
      <c:txPr>
        <a:bodyPr/>
        <a:lstStyle/>
        <a:p>
          <a:pPr>
            <a:defRPr sz="920" b="0" i="0" u="none" strike="noStrike" baseline="0">
              <a:solidFill>
                <a:srgbClr val="000000"/>
              </a:solidFill>
              <a:latin typeface="Arial"/>
              <a:ea typeface="Arial"/>
              <a:cs typeface="Arial"/>
            </a:defRPr>
          </a:pPr>
          <a:endParaRPr lang="es-MX"/>
        </a:p>
      </c:txPr>
    </c:legend>
    <c:plotVisOnly val="1"/>
    <c:dispBlanksAs val="gap"/>
  </c:chart>
  <c:spPr>
    <a:noFill/>
    <a:ln w="9525">
      <a:noFill/>
    </a:ln>
  </c:spPr>
  <c:txPr>
    <a:bodyPr/>
    <a:lstStyle/>
    <a:p>
      <a:pPr>
        <a:defRPr sz="1000" b="0" i="0" u="none" strike="noStrike" baseline="0">
          <a:solidFill>
            <a:srgbClr val="000000"/>
          </a:solidFill>
          <a:latin typeface="Arial"/>
          <a:ea typeface="Arial"/>
          <a:cs typeface="Arial"/>
        </a:defRPr>
      </a:pPr>
      <a:endParaRPr lang="es-MX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encabezado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3" name="2 Marcador de fecha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4C461B4-8BF8-40A6-930D-E950B51750A9}" type="datetimeFigureOut">
              <a:rPr lang="es-MX" smtClean="0"/>
              <a:pPr/>
              <a:t>24/01/2012</a:t>
            </a:fld>
            <a:endParaRPr lang="es-MX"/>
          </a:p>
        </p:txBody>
      </p:sp>
      <p:sp>
        <p:nvSpPr>
          <p:cNvPr id="4" name="3 Marcador de imagen de diapositiva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s-MX"/>
          </a:p>
        </p:txBody>
      </p:sp>
      <p:sp>
        <p:nvSpPr>
          <p:cNvPr id="5" name="4 Marcador de notas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MX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s-MX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662EFE-5866-442B-A6F9-90694353B339}" type="slidenum">
              <a:rPr lang="es-MX" smtClean="0"/>
              <a:pPr/>
              <a:t>‹Nº›</a:t>
            </a:fld>
            <a:endParaRPr lang="es-MX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E4E492D3-B3FF-4447-A8ED-83ACFBE00C09}" type="slidenum">
              <a:rPr lang="en-US" smtClean="0"/>
              <a:pPr/>
              <a:t>1</a:t>
            </a:fld>
            <a:endParaRPr lang="en-US" smtClean="0"/>
          </a:p>
        </p:txBody>
      </p:sp>
      <p:sp>
        <p:nvSpPr>
          <p:cNvPr id="17411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12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10</a:t>
            </a:fld>
            <a:endParaRPr lang="es-MX"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5D172-5FDD-4F59-8E20-9479C8DEB060}" type="slidenum">
              <a:rPr lang="en-US" smtClean="0"/>
              <a:pPr/>
              <a:t>11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12</a:t>
            </a:fld>
            <a:endParaRPr lang="es-MX"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5D172-5FDD-4F59-8E20-9479C8DEB060}" type="slidenum">
              <a:rPr lang="en-US" smtClean="0"/>
              <a:pPr/>
              <a:t>13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14</a:t>
            </a:fld>
            <a:endParaRPr lang="es-MX"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5D172-5FDD-4F59-8E20-9479C8DEB060}" type="slidenum">
              <a:rPr lang="en-US" smtClean="0"/>
              <a:pPr/>
              <a:t>15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5D172-5FDD-4F59-8E20-9479C8DEB060}" type="slidenum">
              <a:rPr lang="en-US" smtClean="0"/>
              <a:pPr/>
              <a:t>16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5D172-5FDD-4F59-8E20-9479C8DEB060}" type="slidenum">
              <a:rPr lang="en-US" smtClean="0"/>
              <a:pPr/>
              <a:t>17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18</a:t>
            </a:fld>
            <a:endParaRPr lang="es-MX"/>
          </a:p>
        </p:txBody>
      </p:sp>
    </p:spTree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5D172-5FDD-4F59-8E20-9479C8DEB060}" type="slidenum">
              <a:rPr lang="en-US" smtClean="0"/>
              <a:pPr/>
              <a:t>19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2</a:t>
            </a:fld>
            <a:endParaRPr lang="es-MX"/>
          </a:p>
        </p:txBody>
      </p:sp>
    </p:spTree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5D172-5FDD-4F59-8E20-9479C8DEB060}" type="slidenum">
              <a:rPr lang="en-US" smtClean="0"/>
              <a:pPr/>
              <a:t>20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5D172-5FDD-4F59-8E20-9479C8DEB060}" type="slidenum">
              <a:rPr lang="en-US" smtClean="0"/>
              <a:pPr/>
              <a:t>21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626" name="Rectangle 7"/>
          <p:cNvSpPr>
            <a:spLocks noGrp="1" noChangeArrowheads="1"/>
          </p:cNvSpPr>
          <p:nvPr>
            <p:ph type="sldNum" sz="quarter" idx="5"/>
          </p:nvPr>
        </p:nvSpPr>
        <p:spPr>
          <a:noFill/>
        </p:spPr>
        <p:txBody>
          <a:bodyPr/>
          <a:lstStyle/>
          <a:p>
            <a:fld id="{D245D172-5FDD-4F59-8E20-9479C8DEB060}" type="slidenum">
              <a:rPr lang="en-US" smtClean="0"/>
              <a:pPr/>
              <a:t>22</a:t>
            </a:fld>
            <a:endParaRPr lang="en-US" smtClean="0"/>
          </a:p>
        </p:txBody>
      </p:sp>
      <p:sp>
        <p:nvSpPr>
          <p:cNvPr id="26627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26628" name="Rectangle 3"/>
          <p:cNvSpPr>
            <a:spLocks noGrp="1" noChangeArrowheads="1"/>
          </p:cNvSpPr>
          <p:nvPr>
            <p:ph type="body" idx="1"/>
          </p:nvPr>
        </p:nvSpPr>
        <p:spPr>
          <a:noFill/>
          <a:ln/>
        </p:spPr>
        <p:txBody>
          <a:bodyPr/>
          <a:lstStyle/>
          <a:p>
            <a:pPr eaLnBrk="1" hangingPunct="1"/>
            <a:endParaRPr lang="es-ES" smtClean="0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3</a:t>
            </a:fld>
            <a:endParaRPr lang="es-MX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 dirty="0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4</a:t>
            </a:fld>
            <a:endParaRPr lang="es-MX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5</a:t>
            </a:fld>
            <a:endParaRPr lang="es-MX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6</a:t>
            </a:fld>
            <a:endParaRPr lang="es-MX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7</a:t>
            </a:fld>
            <a:endParaRPr lang="es-MX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8</a:t>
            </a:fld>
            <a:endParaRPr lang="es-MX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imagen de diapositiva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2 Marcador de notas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s-MX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2043EE5-3BAE-482B-833F-632945BD8C24}" type="slidenum">
              <a:rPr lang="es-MX" smtClean="0"/>
              <a:pPr/>
              <a:t>9</a:t>
            </a:fld>
            <a:endParaRPr lang="es-MX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24/01/2012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1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chart" Target="../charts/chart2.xml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chart" Target="../charts/chart3.xml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4.xml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chart" Target="../charts/chart5.xml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chart" Target="../charts/chart7.xml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chart" Target="../charts/chart8.xml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4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539552" y="4005064"/>
            <a:ext cx="8001000" cy="1439862"/>
          </a:xfr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eaLnBrk="1" hangingPunct="1"/>
            <a:r>
              <a:rPr lang="es-MX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Satisfacción del Cliente</a:t>
            </a:r>
            <a:br>
              <a:rPr lang="es-MX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s-MX" sz="1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/>
            </a:r>
            <a:br>
              <a:rPr lang="es-MX" sz="12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</a:br>
            <a:r>
              <a:rPr lang="es-MX" sz="2400" b="1" cap="all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año 2011</a:t>
            </a:r>
            <a:endParaRPr lang="en-US" sz="2400" b="1" cap="all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</a:endParaRPr>
          </a:p>
        </p:txBody>
      </p:sp>
      <p:pic>
        <p:nvPicPr>
          <p:cNvPr id="74759" name="Picture 7" descr="LOGO EQUIPO"/>
          <p:cNvPicPr>
            <a:picLocks noChangeAspect="1" noChangeArrowheads="1"/>
          </p:cNvPicPr>
          <p:nvPr/>
        </p:nvPicPr>
        <p:blipFill>
          <a:blip r:embed="rId3" cstate="print">
            <a:clrChange>
              <a:clrFrom>
                <a:srgbClr val="FEFFFF"/>
              </a:clrFrom>
              <a:clrTo>
                <a:srgbClr val="FE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2987824" y="1052736"/>
            <a:ext cx="3061030" cy="25922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Rectangle 2"/>
          <p:cNvSpPr>
            <a:spLocks noChangeArrowheads="1"/>
          </p:cNvSpPr>
          <p:nvPr/>
        </p:nvSpPr>
        <p:spPr bwMode="auto">
          <a:xfrm>
            <a:off x="971550" y="115888"/>
            <a:ext cx="7921625" cy="3365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algn="r"/>
            <a:r>
              <a:rPr lang="es-ES" sz="1600" b="1" cap="all" dirty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</a:rPr>
              <a:t>10. Retroalimentación del Cliente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47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7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747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747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475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1560" y="2708920"/>
            <a:ext cx="8001000" cy="1439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Comentarios PRIMER TRIMESTRE</a:t>
            </a:r>
            <a:endParaRPr kumimoji="0" lang="en-US" sz="2400" b="1" i="0" u="none" strike="noStrike" kern="1200" cap="all" spc="0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2339975" y="693738"/>
            <a:ext cx="45370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Comentarios Derivados del Sondeo</a:t>
            </a:r>
          </a:p>
        </p:txBody>
      </p:sp>
      <p:sp>
        <p:nvSpPr>
          <p:cNvPr id="11267" name="Text Box 201"/>
          <p:cNvSpPr txBox="1">
            <a:spLocks noChangeArrowheads="1"/>
          </p:cNvSpPr>
          <p:nvPr/>
        </p:nvSpPr>
        <p:spPr bwMode="auto">
          <a:xfrm>
            <a:off x="755650" y="1412875"/>
            <a:ext cx="7921625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Todo muy bien</a:t>
            </a:r>
            <a:endParaRPr lang="es-ES" sz="1400" b="0" dirty="0"/>
          </a:p>
        </p:txBody>
      </p:sp>
      <p:sp>
        <p:nvSpPr>
          <p:cNvPr id="11268" name="Text Box 202"/>
          <p:cNvSpPr txBox="1">
            <a:spLocks noChangeArrowheads="1"/>
          </p:cNvSpPr>
          <p:nvPr/>
        </p:nvSpPr>
        <p:spPr bwMode="auto">
          <a:xfrm>
            <a:off x="755576" y="1988840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Sería bueno que tuvieran a alguien para recoger las muestras.</a:t>
            </a:r>
            <a:endParaRPr lang="es-ES" sz="1400" b="0" dirty="0"/>
          </a:p>
        </p:txBody>
      </p:sp>
      <p:sp>
        <p:nvSpPr>
          <p:cNvPr id="11269" name="Text Box 203"/>
          <p:cNvSpPr txBox="1">
            <a:spLocks noChangeArrowheads="1"/>
          </p:cNvSpPr>
          <p:nvPr/>
        </p:nvSpPr>
        <p:spPr bwMode="auto">
          <a:xfrm>
            <a:off x="755576" y="5301208"/>
            <a:ext cx="7993063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Los servicios están un poquito caros.</a:t>
            </a:r>
            <a:endParaRPr lang="es-ES" sz="1400" b="0" dirty="0"/>
          </a:p>
        </p:txBody>
      </p:sp>
      <p:pic>
        <p:nvPicPr>
          <p:cNvPr id="11273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98884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63691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 Box 202"/>
          <p:cNvSpPr txBox="1">
            <a:spLocks noChangeArrowheads="1"/>
          </p:cNvSpPr>
          <p:nvPr/>
        </p:nvSpPr>
        <p:spPr bwMode="auto">
          <a:xfrm>
            <a:off x="755576" y="2564904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La persona que va a facturar (del </a:t>
            </a:r>
            <a:r>
              <a:rPr lang="es-MX" sz="1400" dirty="0" smtClean="0"/>
              <a:t>CIMAV), </a:t>
            </a:r>
            <a:r>
              <a:rPr lang="es-MX" sz="1400" dirty="0" smtClean="0"/>
              <a:t>la última vez se molestó mucho de forma exagerada por "hacerlo caminar mucho". Fue de mal gusto la exageración de lo molesta que estaba esta persona.</a:t>
            </a:r>
            <a:endParaRPr lang="es-ES" sz="1400" b="0" dirty="0"/>
          </a:p>
        </p:txBody>
      </p:sp>
      <p:sp>
        <p:nvSpPr>
          <p:cNvPr id="10" name="Text Box 202"/>
          <p:cNvSpPr txBox="1">
            <a:spLocks noChangeArrowheads="1"/>
          </p:cNvSpPr>
          <p:nvPr/>
        </p:nvSpPr>
        <p:spPr bwMode="auto">
          <a:xfrm>
            <a:off x="755576" y="3429000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Le gustaría que tuvieran también el servicio de calibrar aparatos de aire.</a:t>
            </a:r>
            <a:endParaRPr lang="es-ES" sz="1400" b="0" dirty="0"/>
          </a:p>
        </p:txBody>
      </p:sp>
      <p:sp>
        <p:nvSpPr>
          <p:cNvPr id="11" name="Text Box 202"/>
          <p:cNvSpPr txBox="1">
            <a:spLocks noChangeArrowheads="1"/>
          </p:cNvSpPr>
          <p:nvPr/>
        </p:nvSpPr>
        <p:spPr bwMode="auto">
          <a:xfrm>
            <a:off x="755576" y="3933056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Los guardias de seguridad no sabían ni que hacía el CIMAV (dijeron que era una escuela de química de la </a:t>
            </a:r>
            <a:r>
              <a:rPr lang="es-MX" sz="1400" dirty="0" smtClean="0"/>
              <a:t>UACH</a:t>
            </a:r>
            <a:r>
              <a:rPr lang="es-MX" sz="1400" dirty="0" smtClean="0"/>
              <a:t>), </a:t>
            </a:r>
            <a:r>
              <a:rPr lang="es-MX" sz="1400" dirty="0" smtClean="0"/>
              <a:t>ni sabían dirigirse bien a la gente. Deben mejorar el estacionamiento.</a:t>
            </a:r>
            <a:endParaRPr lang="es-ES" sz="1400" b="0" dirty="0"/>
          </a:p>
        </p:txBody>
      </p:sp>
      <p:sp>
        <p:nvSpPr>
          <p:cNvPr id="12" name="Text Box 202"/>
          <p:cNvSpPr txBox="1">
            <a:spLocks noChangeArrowheads="1"/>
          </p:cNvSpPr>
          <p:nvPr/>
        </p:nvSpPr>
        <p:spPr bwMode="auto">
          <a:xfrm>
            <a:off x="755576" y="4797152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Muy buen servicio, muy amables.</a:t>
            </a:r>
            <a:endParaRPr lang="es-ES" sz="1400" b="0" dirty="0"/>
          </a:p>
        </p:txBody>
      </p:sp>
      <p:sp>
        <p:nvSpPr>
          <p:cNvPr id="13" name="Text Box 202"/>
          <p:cNvSpPr txBox="1">
            <a:spLocks noChangeArrowheads="1"/>
          </p:cNvSpPr>
          <p:nvPr/>
        </p:nvSpPr>
        <p:spPr bwMode="auto">
          <a:xfrm>
            <a:off x="755576" y="5733256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400" dirty="0" smtClean="0"/>
              <a:t>Muy bien todo</a:t>
            </a:r>
            <a:endParaRPr lang="es-ES" sz="1400" b="0" dirty="0"/>
          </a:p>
        </p:txBody>
      </p:sp>
      <p:sp>
        <p:nvSpPr>
          <p:cNvPr id="14" name="Text Box 202"/>
          <p:cNvSpPr txBox="1">
            <a:spLocks noChangeArrowheads="1"/>
          </p:cNvSpPr>
          <p:nvPr/>
        </p:nvSpPr>
        <p:spPr bwMode="auto">
          <a:xfrm>
            <a:off x="755576" y="6237312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Hay algunos precios muy caros.</a:t>
            </a:r>
            <a:endParaRPr lang="es-ES" sz="1400" b="0" dirty="0"/>
          </a:p>
        </p:txBody>
      </p:sp>
      <p:pic>
        <p:nvPicPr>
          <p:cNvPr id="15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35699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07707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9715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301208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87727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30932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1560" y="2708920"/>
            <a:ext cx="8001000" cy="1439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Comentarios SEGUNDO TRIMESTRE</a:t>
            </a:r>
            <a:endParaRPr kumimoji="0" lang="en-US" sz="2400" b="1" i="0" u="none" strike="noStrike" kern="1200" cap="all" spc="0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2339975" y="693738"/>
            <a:ext cx="45370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Comentarios Derivados del Sondeo</a:t>
            </a:r>
          </a:p>
        </p:txBody>
      </p:sp>
      <p:sp>
        <p:nvSpPr>
          <p:cNvPr id="11267" name="Text Box 201"/>
          <p:cNvSpPr txBox="1">
            <a:spLocks noChangeArrowheads="1"/>
          </p:cNvSpPr>
          <p:nvPr/>
        </p:nvSpPr>
        <p:spPr bwMode="auto">
          <a:xfrm>
            <a:off x="755650" y="1412875"/>
            <a:ext cx="7921625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Hay algunas facturas que no se han hecho y tienen retraso.</a:t>
            </a:r>
            <a:endParaRPr lang="es-ES" sz="1400" b="0" dirty="0"/>
          </a:p>
        </p:txBody>
      </p:sp>
      <p:sp>
        <p:nvSpPr>
          <p:cNvPr id="11268" name="Text Box 202"/>
          <p:cNvSpPr txBox="1">
            <a:spLocks noChangeArrowheads="1"/>
          </p:cNvSpPr>
          <p:nvPr/>
        </p:nvSpPr>
        <p:spPr bwMode="auto">
          <a:xfrm>
            <a:off x="755576" y="2348880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Deberían tener un sistema estandarizado para recibir muestras para las empresas que venimos de fuera de la ciudad.</a:t>
            </a:r>
            <a:endParaRPr lang="es-ES" sz="1400" b="0" dirty="0"/>
          </a:p>
        </p:txBody>
      </p:sp>
      <p:sp>
        <p:nvSpPr>
          <p:cNvPr id="11269" name="Text Box 203"/>
          <p:cNvSpPr txBox="1">
            <a:spLocks noChangeArrowheads="1"/>
          </p:cNvSpPr>
          <p:nvPr/>
        </p:nvSpPr>
        <p:spPr bwMode="auto">
          <a:xfrm>
            <a:off x="755576" y="3645024"/>
            <a:ext cx="7993063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Me gustaría que tuvieran también certificación de estudios de agua.</a:t>
            </a:r>
            <a:endParaRPr lang="es-ES" sz="1400" b="0" dirty="0"/>
          </a:p>
        </p:txBody>
      </p:sp>
      <p:pic>
        <p:nvPicPr>
          <p:cNvPr id="11273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2492896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01008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1560" y="2708920"/>
            <a:ext cx="8001000" cy="1439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Comentarios tercer TRIMESTRE</a:t>
            </a:r>
            <a:endParaRPr kumimoji="0" lang="en-US" sz="2400" b="1" i="0" u="none" strike="noStrike" kern="1200" cap="all" spc="0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2339975" y="693738"/>
            <a:ext cx="45370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Comentarios Derivados del Sondeo</a:t>
            </a:r>
          </a:p>
        </p:txBody>
      </p:sp>
      <p:sp>
        <p:nvSpPr>
          <p:cNvPr id="11267" name="Text Box 201"/>
          <p:cNvSpPr txBox="1">
            <a:spLocks noChangeArrowheads="1"/>
          </p:cNvSpPr>
          <p:nvPr/>
        </p:nvSpPr>
        <p:spPr bwMode="auto">
          <a:xfrm>
            <a:off x="755650" y="1412875"/>
            <a:ext cx="7921625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Todo muy bien.</a:t>
            </a:r>
            <a:endParaRPr lang="es-ES" sz="1400" b="0" dirty="0"/>
          </a:p>
        </p:txBody>
      </p:sp>
      <p:sp>
        <p:nvSpPr>
          <p:cNvPr id="11268" name="Text Box 202"/>
          <p:cNvSpPr txBox="1">
            <a:spLocks noChangeArrowheads="1"/>
          </p:cNvSpPr>
          <p:nvPr/>
        </p:nvSpPr>
        <p:spPr bwMode="auto">
          <a:xfrm>
            <a:off x="755650" y="1989138"/>
            <a:ext cx="7920038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A veces se batalla un poco para contactarlos.</a:t>
            </a:r>
            <a:endParaRPr lang="es-ES" sz="1400" b="0" dirty="0"/>
          </a:p>
        </p:txBody>
      </p:sp>
      <p:sp>
        <p:nvSpPr>
          <p:cNvPr id="11269" name="Text Box 203"/>
          <p:cNvSpPr txBox="1">
            <a:spLocks noChangeArrowheads="1"/>
          </p:cNvSpPr>
          <p:nvPr/>
        </p:nvSpPr>
        <p:spPr bwMode="auto">
          <a:xfrm>
            <a:off x="755650" y="2636838"/>
            <a:ext cx="7993063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Todo bien, hubo pequeños problemas con las muestras pero lo arreglaron muy bien.</a:t>
            </a:r>
            <a:endParaRPr lang="es-ES" sz="1400" b="0" dirty="0"/>
          </a:p>
        </p:txBody>
      </p:sp>
      <p:sp>
        <p:nvSpPr>
          <p:cNvPr id="11270" name="Text Box 204"/>
          <p:cNvSpPr txBox="1">
            <a:spLocks noChangeArrowheads="1"/>
          </p:cNvSpPr>
          <p:nvPr/>
        </p:nvSpPr>
        <p:spPr bwMode="auto">
          <a:xfrm>
            <a:off x="755650" y="3429000"/>
            <a:ext cx="7920038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Atención muy buena</a:t>
            </a:r>
            <a:endParaRPr lang="es-ES" sz="1400" b="0" dirty="0"/>
          </a:p>
        </p:txBody>
      </p:sp>
      <p:sp>
        <p:nvSpPr>
          <p:cNvPr id="11271" name="Text Box 205"/>
          <p:cNvSpPr txBox="1">
            <a:spLocks noChangeArrowheads="1"/>
          </p:cNvSpPr>
          <p:nvPr/>
        </p:nvSpPr>
        <p:spPr bwMode="auto">
          <a:xfrm>
            <a:off x="755650" y="4005263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Buen servicio.</a:t>
            </a:r>
            <a:endParaRPr lang="es-ES" sz="1400" b="0" dirty="0"/>
          </a:p>
        </p:txBody>
      </p:sp>
      <p:sp>
        <p:nvSpPr>
          <p:cNvPr id="11272" name="Text Box 206"/>
          <p:cNvSpPr txBox="1">
            <a:spLocks noChangeArrowheads="1"/>
          </p:cNvSpPr>
          <p:nvPr/>
        </p:nvSpPr>
        <p:spPr bwMode="auto">
          <a:xfrm>
            <a:off x="755650" y="4797425"/>
            <a:ext cx="7920038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Magnifico servicio, en especial con la atención al cliente.</a:t>
            </a:r>
            <a:endParaRPr lang="es-ES" sz="1400" b="0" dirty="0"/>
          </a:p>
        </p:txBody>
      </p:sp>
      <p:pic>
        <p:nvPicPr>
          <p:cNvPr id="11273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605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1497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8130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974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206"/>
          <p:cNvSpPr txBox="1">
            <a:spLocks noChangeArrowheads="1"/>
          </p:cNvSpPr>
          <p:nvPr/>
        </p:nvSpPr>
        <p:spPr bwMode="auto">
          <a:xfrm>
            <a:off x="755650" y="5373688"/>
            <a:ext cx="7920038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Buen servicio, pero a veces es difícil para contactarlos.</a:t>
            </a:r>
            <a:endParaRPr lang="es-ES" sz="1400" b="0" dirty="0"/>
          </a:p>
        </p:txBody>
      </p:sp>
      <p:pic>
        <p:nvPicPr>
          <p:cNvPr id="11280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451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201"/>
          <p:cNvSpPr txBox="1">
            <a:spLocks noChangeArrowheads="1"/>
          </p:cNvSpPr>
          <p:nvPr/>
        </p:nvSpPr>
        <p:spPr bwMode="auto">
          <a:xfrm>
            <a:off x="755576" y="6021288"/>
            <a:ext cx="7921625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Ninguno, pero que bueno que tienen estas encuestas, hay que mejorar.</a:t>
            </a:r>
            <a:endParaRPr lang="es-ES" sz="1400" b="0" dirty="0"/>
          </a:p>
        </p:txBody>
      </p:sp>
      <p:pic>
        <p:nvPicPr>
          <p:cNvPr id="11282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0928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2339975" y="693738"/>
            <a:ext cx="45370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Comentarios Derivados del Sondeo</a:t>
            </a:r>
          </a:p>
        </p:txBody>
      </p:sp>
      <p:sp>
        <p:nvSpPr>
          <p:cNvPr id="11267" name="Text Box 201"/>
          <p:cNvSpPr txBox="1">
            <a:spLocks noChangeArrowheads="1"/>
          </p:cNvSpPr>
          <p:nvPr/>
        </p:nvSpPr>
        <p:spPr bwMode="auto">
          <a:xfrm>
            <a:off x="755650" y="1412875"/>
            <a:ext cx="7921625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Antes tenían un contacto en Juárez, no se si todavía también pero aún así el servicio es muy bueno.</a:t>
            </a:r>
            <a:endParaRPr lang="es-ES" sz="1400" b="0" dirty="0"/>
          </a:p>
        </p:txBody>
      </p:sp>
      <p:sp>
        <p:nvSpPr>
          <p:cNvPr id="11268" name="Text Box 202"/>
          <p:cNvSpPr txBox="1">
            <a:spLocks noChangeArrowheads="1"/>
          </p:cNvSpPr>
          <p:nvPr/>
        </p:nvSpPr>
        <p:spPr bwMode="auto">
          <a:xfrm>
            <a:off x="755650" y="1989138"/>
            <a:ext cx="7920038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Ninguno, todo bien</a:t>
            </a:r>
            <a:endParaRPr lang="es-ES" sz="1400" b="0" dirty="0"/>
          </a:p>
        </p:txBody>
      </p:sp>
      <p:sp>
        <p:nvSpPr>
          <p:cNvPr id="11269" name="Text Box 203"/>
          <p:cNvSpPr txBox="1">
            <a:spLocks noChangeArrowheads="1"/>
          </p:cNvSpPr>
          <p:nvPr/>
        </p:nvSpPr>
        <p:spPr bwMode="auto">
          <a:xfrm>
            <a:off x="755650" y="2636838"/>
            <a:ext cx="7993063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ES" sz="1400" dirty="0" smtClean="0"/>
              <a:t>Muy buen servicio.</a:t>
            </a:r>
            <a:endParaRPr lang="es-ES" sz="1400" b="0" dirty="0"/>
          </a:p>
        </p:txBody>
      </p:sp>
      <p:sp>
        <p:nvSpPr>
          <p:cNvPr id="11270" name="Text Box 204"/>
          <p:cNvSpPr txBox="1">
            <a:spLocks noChangeArrowheads="1"/>
          </p:cNvSpPr>
          <p:nvPr/>
        </p:nvSpPr>
        <p:spPr bwMode="auto">
          <a:xfrm>
            <a:off x="755650" y="3429000"/>
            <a:ext cx="7920038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Ninguno, solamente felicitarlos por el buen servicio.</a:t>
            </a:r>
            <a:endParaRPr lang="es-ES" sz="1400" b="0" dirty="0"/>
          </a:p>
        </p:txBody>
      </p:sp>
      <p:sp>
        <p:nvSpPr>
          <p:cNvPr id="11271" name="Text Box 205"/>
          <p:cNvSpPr txBox="1">
            <a:spLocks noChangeArrowheads="1"/>
          </p:cNvSpPr>
          <p:nvPr/>
        </p:nvSpPr>
        <p:spPr bwMode="auto">
          <a:xfrm>
            <a:off x="755650" y="4005263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Todo bien, sin comentarios</a:t>
            </a:r>
            <a:endParaRPr lang="es-ES" sz="1400" b="0" dirty="0"/>
          </a:p>
        </p:txBody>
      </p:sp>
      <p:sp>
        <p:nvSpPr>
          <p:cNvPr id="11272" name="Text Box 206"/>
          <p:cNvSpPr txBox="1">
            <a:spLocks noChangeArrowheads="1"/>
          </p:cNvSpPr>
          <p:nvPr/>
        </p:nvSpPr>
        <p:spPr bwMode="auto">
          <a:xfrm>
            <a:off x="755650" y="4797425"/>
            <a:ext cx="7920038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Hasta ahorita el servicio ha sido excelente.</a:t>
            </a:r>
            <a:endParaRPr lang="es-ES" sz="1400" b="0" dirty="0"/>
          </a:p>
        </p:txBody>
      </p:sp>
      <p:pic>
        <p:nvPicPr>
          <p:cNvPr id="11273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605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1497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8130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974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206"/>
          <p:cNvSpPr txBox="1">
            <a:spLocks noChangeArrowheads="1"/>
          </p:cNvSpPr>
          <p:nvPr/>
        </p:nvSpPr>
        <p:spPr bwMode="auto">
          <a:xfrm>
            <a:off x="755650" y="5373688"/>
            <a:ext cx="7920038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Los precios están un poco altos.</a:t>
            </a:r>
            <a:endParaRPr lang="es-ES" sz="1400" b="0" dirty="0"/>
          </a:p>
        </p:txBody>
      </p:sp>
      <p:pic>
        <p:nvPicPr>
          <p:cNvPr id="11280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451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8" name="Text Box 201"/>
          <p:cNvSpPr txBox="1">
            <a:spLocks noChangeArrowheads="1"/>
          </p:cNvSpPr>
          <p:nvPr/>
        </p:nvSpPr>
        <p:spPr bwMode="auto">
          <a:xfrm>
            <a:off x="755576" y="6021288"/>
            <a:ext cx="7921625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Para contactar a la Señorita Mónica no tuve problema, pero batalle para contactar a los de finanzas y contabilidad. Fuera de eso el servicio es excelente, estamos muy satisfechos.</a:t>
            </a:r>
            <a:endParaRPr lang="es-ES" sz="1400" b="0" dirty="0"/>
          </a:p>
        </p:txBody>
      </p:sp>
      <p:pic>
        <p:nvPicPr>
          <p:cNvPr id="11282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60928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2339975" y="693738"/>
            <a:ext cx="45370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Comentarios Derivados del Sondeo</a:t>
            </a:r>
          </a:p>
        </p:txBody>
      </p:sp>
      <p:sp>
        <p:nvSpPr>
          <p:cNvPr id="11267" name="Text Box 201"/>
          <p:cNvSpPr txBox="1">
            <a:spLocks noChangeArrowheads="1"/>
          </p:cNvSpPr>
          <p:nvPr/>
        </p:nvSpPr>
        <p:spPr bwMode="auto">
          <a:xfrm>
            <a:off x="755650" y="1412875"/>
            <a:ext cx="7921625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En la cotización faltaba que dijeran donde hacer el pago, puede mejorarse.</a:t>
            </a:r>
            <a:endParaRPr lang="es-ES" sz="1400" b="0" dirty="0"/>
          </a:p>
        </p:txBody>
      </p:sp>
      <p:sp>
        <p:nvSpPr>
          <p:cNvPr id="11268" name="Text Box 202"/>
          <p:cNvSpPr txBox="1">
            <a:spLocks noChangeArrowheads="1"/>
          </p:cNvSpPr>
          <p:nvPr/>
        </p:nvSpPr>
        <p:spPr bwMode="auto">
          <a:xfrm>
            <a:off x="755650" y="1989138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Aparte del mes de agosto, hay otro servicio que solicitamos, ya pasaron 8 días y aún no tenemos respuesta.</a:t>
            </a:r>
            <a:endParaRPr lang="es-ES" sz="1400" b="0" dirty="0"/>
          </a:p>
        </p:txBody>
      </p:sp>
      <p:sp>
        <p:nvSpPr>
          <p:cNvPr id="11269" name="Text Box 203"/>
          <p:cNvSpPr txBox="1">
            <a:spLocks noChangeArrowheads="1"/>
          </p:cNvSpPr>
          <p:nvPr/>
        </p:nvSpPr>
        <p:spPr bwMode="auto">
          <a:xfrm>
            <a:off x="755650" y="2636838"/>
            <a:ext cx="7993063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Me gustaría conocer el equipo y las personas que hacen los trabajos para poder llegar a tener un intercambio de ideas.</a:t>
            </a:r>
            <a:endParaRPr lang="es-ES" sz="1400" b="0" dirty="0"/>
          </a:p>
        </p:txBody>
      </p:sp>
      <p:sp>
        <p:nvSpPr>
          <p:cNvPr id="11270" name="Text Box 204"/>
          <p:cNvSpPr txBox="1">
            <a:spLocks noChangeArrowheads="1"/>
          </p:cNvSpPr>
          <p:nvPr/>
        </p:nvSpPr>
        <p:spPr bwMode="auto">
          <a:xfrm>
            <a:off x="755650" y="3429000"/>
            <a:ext cx="7920038" cy="307975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Todo bien.</a:t>
            </a:r>
            <a:endParaRPr lang="es-ES" sz="1400" b="0" dirty="0"/>
          </a:p>
        </p:txBody>
      </p:sp>
      <p:sp>
        <p:nvSpPr>
          <p:cNvPr id="11271" name="Text Box 205"/>
          <p:cNvSpPr txBox="1">
            <a:spLocks noChangeArrowheads="1"/>
          </p:cNvSpPr>
          <p:nvPr/>
        </p:nvSpPr>
        <p:spPr bwMode="auto">
          <a:xfrm>
            <a:off x="755650" y="4005263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Los precios están un poco altos.</a:t>
            </a:r>
            <a:endParaRPr lang="es-ES" sz="1400" b="0" dirty="0"/>
          </a:p>
        </p:txBody>
      </p:sp>
      <p:sp>
        <p:nvSpPr>
          <p:cNvPr id="11272" name="Text Box 206"/>
          <p:cNvSpPr txBox="1">
            <a:spLocks noChangeArrowheads="1"/>
          </p:cNvSpPr>
          <p:nvPr/>
        </p:nvSpPr>
        <p:spPr bwMode="auto">
          <a:xfrm>
            <a:off x="755650" y="4797425"/>
            <a:ext cx="7920038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Muy bien todo, muy profesionales. Les mando una felicitación.</a:t>
            </a:r>
            <a:endParaRPr lang="es-ES" sz="1400" b="0" dirty="0"/>
          </a:p>
        </p:txBody>
      </p:sp>
      <p:pic>
        <p:nvPicPr>
          <p:cNvPr id="11273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605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1497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8130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974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206"/>
          <p:cNvSpPr txBox="1">
            <a:spLocks noChangeArrowheads="1"/>
          </p:cNvSpPr>
          <p:nvPr/>
        </p:nvSpPr>
        <p:spPr bwMode="auto">
          <a:xfrm>
            <a:off x="755650" y="5373688"/>
            <a:ext cx="7920038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Todo bien, estamos muy contentos.</a:t>
            </a:r>
            <a:endParaRPr lang="es-ES" sz="1400" b="0" dirty="0"/>
          </a:p>
        </p:txBody>
      </p:sp>
      <p:pic>
        <p:nvPicPr>
          <p:cNvPr id="11280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54451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Rectangle 2"/>
          <p:cNvSpPr txBox="1">
            <a:spLocks noChangeArrowheads="1"/>
          </p:cNvSpPr>
          <p:nvPr/>
        </p:nvSpPr>
        <p:spPr bwMode="auto">
          <a:xfrm>
            <a:off x="611560" y="2708920"/>
            <a:ext cx="8001000" cy="1439862"/>
          </a:xfrm>
          <a:prstGeom prst="rect">
            <a:avLst/>
          </a:prstGeom>
          <a:noFill/>
          <a:ln>
            <a:miter lim="800000"/>
            <a:headEnd/>
            <a:tailEnd/>
          </a:ln>
        </p:spPr>
        <p:txBody>
          <a:bodyPr vert="horz" wrap="square" lIns="91440" tIns="45720" rIns="91440" bIns="45720" numCol="1" rtlCol="0" anchor="t" anchorCtr="0" compatLnSpc="1">
            <a:prstTxWarp prst="textNoShape">
              <a:avLst/>
            </a:prstTxWarp>
            <a:normAutofit/>
            <a:scene3d>
              <a:camera prst="orthographicFront">
                <a:rot lat="0" lon="0" rev="0"/>
              </a:camera>
              <a:lightRig rig="contrasting" dir="t">
                <a:rot lat="0" lon="0" rev="4500000"/>
              </a:lightRig>
            </a:scene3d>
            <a:sp3d contourW="6350" prstMaterial="metal">
              <a:bevelT w="127000" h="31750" prst="relaxedInset"/>
              <a:contourClr>
                <a:schemeClr val="accent1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s-MX" sz="4400" b="1" i="0" u="none" strike="noStrike" kern="1200" cap="all" spc="0" normalizeH="0" baseline="0" noProof="0" dirty="0" smtClean="0">
                <a:ln w="0"/>
                <a:gradFill flip="none">
                  <a:gsLst>
                    <a:gs pos="0">
                      <a:schemeClr val="accent1">
                        <a:tint val="75000"/>
                        <a:shade val="75000"/>
                        <a:satMod val="170000"/>
                      </a:schemeClr>
                    </a:gs>
                    <a:gs pos="49000">
                      <a:schemeClr val="accent1">
                        <a:tint val="88000"/>
                        <a:shade val="65000"/>
                        <a:satMod val="172000"/>
                      </a:schemeClr>
                    </a:gs>
                    <a:gs pos="50000">
                      <a:schemeClr val="accent1">
                        <a:shade val="65000"/>
                        <a:satMod val="130000"/>
                      </a:schemeClr>
                    </a:gs>
                    <a:gs pos="92000">
                      <a:schemeClr val="accent1">
                        <a:shade val="50000"/>
                        <a:satMod val="120000"/>
                      </a:schemeClr>
                    </a:gs>
                    <a:gs pos="100000">
                      <a:schemeClr val="accent1">
                        <a:shade val="48000"/>
                        <a:satMod val="120000"/>
                      </a:schemeClr>
                    </a:gs>
                  </a:gsLst>
                  <a:lin ang="5400000"/>
                </a:gradFill>
                <a:effectLst>
                  <a:reflection blurRad="12700" stA="50000" endPos="50000" dist="5000" dir="5400000" sy="-100000" rotWithShape="0"/>
                </a:effectLst>
                <a:uLnTx/>
                <a:uFillTx/>
                <a:latin typeface="+mj-lt"/>
                <a:ea typeface="+mj-ea"/>
                <a:cs typeface="+mj-cs"/>
              </a:rPr>
              <a:t>Comentarios cuarto TRIMESTRE</a:t>
            </a:r>
            <a:endParaRPr kumimoji="0" lang="en-US" sz="2400" b="1" i="0" u="none" strike="noStrike" kern="1200" cap="all" spc="0" normalizeH="0" baseline="0" noProof="0" dirty="0" smtClean="0">
              <a:ln w="0"/>
              <a:gradFill flip="none">
                <a:gsLst>
                  <a:gs pos="0">
                    <a:schemeClr val="accent1">
                      <a:tint val="75000"/>
                      <a:shade val="75000"/>
                      <a:satMod val="170000"/>
                    </a:schemeClr>
                  </a:gs>
                  <a:gs pos="49000">
                    <a:schemeClr val="accent1">
                      <a:tint val="88000"/>
                      <a:shade val="65000"/>
                      <a:satMod val="172000"/>
                    </a:schemeClr>
                  </a:gs>
                  <a:gs pos="50000">
                    <a:schemeClr val="accent1">
                      <a:shade val="65000"/>
                      <a:satMod val="130000"/>
                    </a:schemeClr>
                  </a:gs>
                  <a:gs pos="92000">
                    <a:schemeClr val="accent1">
                      <a:shade val="50000"/>
                      <a:satMod val="120000"/>
                    </a:schemeClr>
                  </a:gs>
                  <a:gs pos="100000">
                    <a:schemeClr val="accent1">
                      <a:shade val="48000"/>
                      <a:satMod val="120000"/>
                    </a:schemeClr>
                  </a:gs>
                </a:gsLst>
                <a:lin ang="5400000"/>
              </a:gradFill>
              <a:effectLst>
                <a:reflection blurRad="12700" stA="50000" endPos="50000" dist="5000" dir="5400000" sy="-100000" rotWithShape="0"/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2339975" y="693738"/>
            <a:ext cx="45370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Comentarios Derivados del Sondeo</a:t>
            </a:r>
          </a:p>
        </p:txBody>
      </p:sp>
      <p:sp>
        <p:nvSpPr>
          <p:cNvPr id="11267" name="Text Box 201"/>
          <p:cNvSpPr txBox="1">
            <a:spLocks noChangeArrowheads="1"/>
          </p:cNvSpPr>
          <p:nvPr/>
        </p:nvSpPr>
        <p:spPr bwMode="auto">
          <a:xfrm>
            <a:off x="755650" y="1412875"/>
            <a:ext cx="7921625" cy="738664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La persona que recibe muestras no entendía lo que pedíamos, le hace falta conocimientos de química; nos hicieron batallar para calcular el precio; el análisis fue incorrecto y el gasto fue </a:t>
            </a:r>
            <a:r>
              <a:rPr lang="es-MX" sz="1400" dirty="0" smtClean="0"/>
              <a:t>en vano</a:t>
            </a:r>
            <a:r>
              <a:rPr lang="es-MX" sz="1400" dirty="0" smtClean="0"/>
              <a:t>; </a:t>
            </a:r>
            <a:r>
              <a:rPr lang="es-MX" sz="1400" dirty="0" smtClean="0"/>
              <a:t>me hicieron dar 4 vueltas para solucionar todo eso. (QUEJA)</a:t>
            </a:r>
            <a:endParaRPr lang="es-ES" sz="1400" b="0" dirty="0"/>
          </a:p>
        </p:txBody>
      </p:sp>
      <p:sp>
        <p:nvSpPr>
          <p:cNvPr id="11268" name="Text Box 202"/>
          <p:cNvSpPr txBox="1">
            <a:spLocks noChangeArrowheads="1"/>
          </p:cNvSpPr>
          <p:nvPr/>
        </p:nvSpPr>
        <p:spPr bwMode="auto">
          <a:xfrm>
            <a:off x="755576" y="2492896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Nos serviría mucho un servicio a domicilio, ya que se batalla para ir a recoger las muestras cada vez.</a:t>
            </a:r>
            <a:endParaRPr lang="es-ES" sz="1400" b="0" dirty="0"/>
          </a:p>
        </p:txBody>
      </p:sp>
      <p:sp>
        <p:nvSpPr>
          <p:cNvPr id="11269" name="Text Box 203"/>
          <p:cNvSpPr txBox="1">
            <a:spLocks noChangeArrowheads="1"/>
          </p:cNvSpPr>
          <p:nvPr/>
        </p:nvSpPr>
        <p:spPr bwMode="auto">
          <a:xfrm>
            <a:off x="755576" y="3212976"/>
            <a:ext cx="7993063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Los resultados están bien, pero nos gustaría que fueran un poco más específicos y con mejor interpretación. Los precios a veces se van un poco altos también.</a:t>
            </a:r>
            <a:endParaRPr lang="es-ES" sz="1400" b="0" dirty="0"/>
          </a:p>
        </p:txBody>
      </p:sp>
      <p:sp>
        <p:nvSpPr>
          <p:cNvPr id="11270" name="Text Box 204"/>
          <p:cNvSpPr txBox="1">
            <a:spLocks noChangeArrowheads="1"/>
          </p:cNvSpPr>
          <p:nvPr/>
        </p:nvSpPr>
        <p:spPr bwMode="auto">
          <a:xfrm>
            <a:off x="755576" y="4077072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Muy buen servicio, estamos muy contentos. Pero nos gustaría saber si sería posible que nos invitaran a unos cursos de calidad que ustedes manejan.</a:t>
            </a:r>
            <a:endParaRPr lang="es-ES" sz="1400" b="0" dirty="0"/>
          </a:p>
        </p:txBody>
      </p:sp>
      <p:sp>
        <p:nvSpPr>
          <p:cNvPr id="11271" name="Text Box 205"/>
          <p:cNvSpPr txBox="1">
            <a:spLocks noChangeArrowheads="1"/>
          </p:cNvSpPr>
          <p:nvPr/>
        </p:nvSpPr>
        <p:spPr bwMode="auto">
          <a:xfrm>
            <a:off x="755576" y="4797152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Debe haber mejor comunicación entre departamentos, hacen dar vueltas </a:t>
            </a:r>
            <a:r>
              <a:rPr lang="es-MX" sz="1400" dirty="0" smtClean="0"/>
              <a:t>en vano. </a:t>
            </a:r>
            <a:r>
              <a:rPr lang="es-MX" sz="1400" dirty="0" smtClean="0"/>
              <a:t>Deben ser más consistentes en lo que dicen, les falta coordinación.</a:t>
            </a:r>
            <a:endParaRPr lang="es-ES" sz="1400" b="0" dirty="0"/>
          </a:p>
        </p:txBody>
      </p:sp>
      <p:sp>
        <p:nvSpPr>
          <p:cNvPr id="11272" name="Text Box 206"/>
          <p:cNvSpPr txBox="1">
            <a:spLocks noChangeArrowheads="1"/>
          </p:cNvSpPr>
          <p:nvPr/>
        </p:nvSpPr>
        <p:spPr bwMode="auto">
          <a:xfrm>
            <a:off x="755576" y="5517232"/>
            <a:ext cx="7920038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Algunos pedidos tardan demasiado, y para pedir el "</a:t>
            </a:r>
            <a:r>
              <a:rPr lang="es-MX" sz="1400" dirty="0" err="1" smtClean="0"/>
              <a:t>express</a:t>
            </a:r>
            <a:r>
              <a:rPr lang="es-MX" sz="1400" dirty="0" smtClean="0"/>
              <a:t>" es muy costoso.</a:t>
            </a:r>
            <a:endParaRPr lang="es-ES" sz="1400" b="0" dirty="0"/>
          </a:p>
        </p:txBody>
      </p:sp>
      <p:pic>
        <p:nvPicPr>
          <p:cNvPr id="11273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20888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479715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14908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51723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206"/>
          <p:cNvSpPr txBox="1">
            <a:spLocks noChangeArrowheads="1"/>
          </p:cNvSpPr>
          <p:nvPr/>
        </p:nvSpPr>
        <p:spPr bwMode="auto">
          <a:xfrm>
            <a:off x="755576" y="6093296"/>
            <a:ext cx="7920038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Hay que mejorar los reportes.</a:t>
            </a:r>
            <a:endParaRPr lang="es-ES" sz="1400" b="0" dirty="0"/>
          </a:p>
        </p:txBody>
      </p:sp>
      <p:pic>
        <p:nvPicPr>
          <p:cNvPr id="11280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093296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29606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MX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Actitud del personal</a:t>
            </a:r>
            <a:endParaRPr lang="es-MX" b="1" dirty="0">
              <a:ln w="50800"/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Shape"/>
          <p:cNvGraphicFramePr>
            <a:graphicFrameLocks noGrp="1"/>
          </p:cNvGraphicFramePr>
          <p:nvPr/>
        </p:nvGraphicFramePr>
        <p:xfrm>
          <a:off x="251520" y="764704"/>
          <a:ext cx="8582025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2339975" y="693738"/>
            <a:ext cx="45370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Comentarios Derivados del Sondeo</a:t>
            </a:r>
          </a:p>
        </p:txBody>
      </p:sp>
      <p:sp>
        <p:nvSpPr>
          <p:cNvPr id="11267" name="Text Box 201"/>
          <p:cNvSpPr txBox="1">
            <a:spLocks noChangeArrowheads="1"/>
          </p:cNvSpPr>
          <p:nvPr/>
        </p:nvSpPr>
        <p:spPr bwMode="auto">
          <a:xfrm>
            <a:off x="755650" y="1412875"/>
            <a:ext cx="7921625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Cuando no está Mónica Chávez no encuentro a quien dirigirme. Sería bueno que tuvieran otro contacto para estos casos.</a:t>
            </a:r>
            <a:endParaRPr lang="es-ES" sz="1400" b="0" dirty="0"/>
          </a:p>
        </p:txBody>
      </p:sp>
      <p:sp>
        <p:nvSpPr>
          <p:cNvPr id="11268" name="Text Box 202"/>
          <p:cNvSpPr txBox="1">
            <a:spLocks noChangeArrowheads="1"/>
          </p:cNvSpPr>
          <p:nvPr/>
        </p:nvSpPr>
        <p:spPr bwMode="auto">
          <a:xfrm>
            <a:off x="755576" y="2420888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Bien en general, pero el informe se puede mejorar. Se pidió que se hiciera una referencia en las especificaciones y no se hizo.</a:t>
            </a:r>
            <a:endParaRPr lang="es-ES" sz="1400" b="0" dirty="0"/>
          </a:p>
        </p:txBody>
      </p:sp>
      <p:sp>
        <p:nvSpPr>
          <p:cNvPr id="11269" name="Text Box 203"/>
          <p:cNvSpPr txBox="1">
            <a:spLocks noChangeArrowheads="1"/>
          </p:cNvSpPr>
          <p:nvPr/>
        </p:nvSpPr>
        <p:spPr bwMode="auto">
          <a:xfrm>
            <a:off x="755576" y="3212976"/>
            <a:ext cx="7993063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Todo muy bien hasta ahora.</a:t>
            </a:r>
            <a:endParaRPr lang="es-ES" sz="1400" b="0" dirty="0"/>
          </a:p>
        </p:txBody>
      </p:sp>
      <p:sp>
        <p:nvSpPr>
          <p:cNvPr id="11270" name="Text Box 204"/>
          <p:cNvSpPr txBox="1">
            <a:spLocks noChangeArrowheads="1"/>
          </p:cNvSpPr>
          <p:nvPr/>
        </p:nvSpPr>
        <p:spPr bwMode="auto">
          <a:xfrm>
            <a:off x="755576" y="4005064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Hasta ahorita todo ha sido satisfactorio.</a:t>
            </a:r>
            <a:endParaRPr lang="es-ES" sz="1400" b="0" dirty="0"/>
          </a:p>
        </p:txBody>
      </p:sp>
      <p:sp>
        <p:nvSpPr>
          <p:cNvPr id="11271" name="Text Box 205"/>
          <p:cNvSpPr txBox="1">
            <a:spLocks noChangeArrowheads="1"/>
          </p:cNvSpPr>
          <p:nvPr/>
        </p:nvSpPr>
        <p:spPr bwMode="auto">
          <a:xfrm>
            <a:off x="755576" y="4725144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Podría haber mejor entendimiento en la solicitud del servicio al preguntar dudas si no se entiende bien lo que pedimos; Uno de los guaridas de seguridad me dijo un comentario ofensivo.</a:t>
            </a:r>
            <a:endParaRPr lang="es-ES" sz="1400" b="0" dirty="0"/>
          </a:p>
        </p:txBody>
      </p:sp>
      <p:sp>
        <p:nvSpPr>
          <p:cNvPr id="11272" name="Text Box 206"/>
          <p:cNvSpPr txBox="1">
            <a:spLocks noChangeArrowheads="1"/>
          </p:cNvSpPr>
          <p:nvPr/>
        </p:nvSpPr>
        <p:spPr bwMode="auto">
          <a:xfrm>
            <a:off x="755576" y="5517232"/>
            <a:ext cx="7920038" cy="30480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Tuve algunas dudas pero me atendieron y me respondieron muy bien. Buen servicio.</a:t>
            </a:r>
            <a:endParaRPr lang="es-ES" sz="1400" b="0" dirty="0"/>
          </a:p>
        </p:txBody>
      </p:sp>
      <p:pic>
        <p:nvPicPr>
          <p:cNvPr id="11273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155679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2492896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79715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07707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212976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5517232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206"/>
          <p:cNvSpPr txBox="1">
            <a:spLocks noChangeArrowheads="1"/>
          </p:cNvSpPr>
          <p:nvPr/>
        </p:nvSpPr>
        <p:spPr bwMode="auto">
          <a:xfrm>
            <a:off x="755576" y="6021288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De los últimos servicios que solicitamos, las micrografías se veían medio borrosas, de los servicios anteriores se veían mucho más claras. También a veces batallamos para encontrarlos.</a:t>
            </a:r>
            <a:endParaRPr lang="es-ES" sz="1400" b="0" dirty="0"/>
          </a:p>
        </p:txBody>
      </p:sp>
      <p:pic>
        <p:nvPicPr>
          <p:cNvPr id="11280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093296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2339975" y="693738"/>
            <a:ext cx="45370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Comentarios Derivados del Sondeo</a:t>
            </a:r>
          </a:p>
        </p:txBody>
      </p:sp>
      <p:sp>
        <p:nvSpPr>
          <p:cNvPr id="11267" name="Text Box 201"/>
          <p:cNvSpPr txBox="1">
            <a:spLocks noChangeArrowheads="1"/>
          </p:cNvSpPr>
          <p:nvPr/>
        </p:nvSpPr>
        <p:spPr bwMode="auto">
          <a:xfrm>
            <a:off x="755650" y="1412875"/>
            <a:ext cx="7921625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El servicio es muy bueno.</a:t>
            </a:r>
            <a:endParaRPr lang="es-ES" sz="1400" b="0" dirty="0"/>
          </a:p>
        </p:txBody>
      </p:sp>
      <p:sp>
        <p:nvSpPr>
          <p:cNvPr id="11268" name="Text Box 202"/>
          <p:cNvSpPr txBox="1">
            <a:spLocks noChangeArrowheads="1"/>
          </p:cNvSpPr>
          <p:nvPr/>
        </p:nvSpPr>
        <p:spPr bwMode="auto">
          <a:xfrm>
            <a:off x="755576" y="2060848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El servicio siempre ha sido excelente, pero batallamos un poco con las facturas. La factura de noviembre aún no nos llega.</a:t>
            </a:r>
            <a:endParaRPr lang="es-ES" sz="1400" b="0" dirty="0"/>
          </a:p>
        </p:txBody>
      </p:sp>
      <p:sp>
        <p:nvSpPr>
          <p:cNvPr id="11269" name="Text Box 203"/>
          <p:cNvSpPr txBox="1">
            <a:spLocks noChangeArrowheads="1"/>
          </p:cNvSpPr>
          <p:nvPr/>
        </p:nvSpPr>
        <p:spPr bwMode="auto">
          <a:xfrm>
            <a:off x="755576" y="2924944"/>
            <a:ext cx="7993063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En las últimas semanas de diciembre no recibían muestras, está padre que tengan vacaciones pero deberían dejar a alguien de guardia. Eso me dejó muy insatisfecho; También su tiempo de entrega es muy largo.</a:t>
            </a:r>
            <a:endParaRPr lang="es-ES" sz="1400" b="0" dirty="0"/>
          </a:p>
        </p:txBody>
      </p:sp>
      <p:sp>
        <p:nvSpPr>
          <p:cNvPr id="11270" name="Text Box 204"/>
          <p:cNvSpPr txBox="1">
            <a:spLocks noChangeArrowheads="1"/>
          </p:cNvSpPr>
          <p:nvPr/>
        </p:nvSpPr>
        <p:spPr bwMode="auto">
          <a:xfrm>
            <a:off x="755576" y="3717032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En el último reporte faltaba un análisis que era importante, pero en cuanto me comuniqué con el Doctor me respondió y lo arregló. Todo lo demás bien.</a:t>
            </a:r>
            <a:endParaRPr lang="es-ES" sz="1400" b="0" dirty="0"/>
          </a:p>
        </p:txBody>
      </p:sp>
      <p:sp>
        <p:nvSpPr>
          <p:cNvPr id="11271" name="Text Box 205"/>
          <p:cNvSpPr txBox="1">
            <a:spLocks noChangeArrowheads="1"/>
          </p:cNvSpPr>
          <p:nvPr/>
        </p:nvSpPr>
        <p:spPr bwMode="auto">
          <a:xfrm>
            <a:off x="755576" y="4437112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En los resultados que me entregaron, la respuesta no fue muy clara. Omitieron algunos resultados y no me dieron respuesta concreta del por qué. Quedamos insatisfechos con el servicio.</a:t>
            </a:r>
            <a:endParaRPr lang="es-ES" sz="1400" b="0" dirty="0"/>
          </a:p>
        </p:txBody>
      </p:sp>
      <p:sp>
        <p:nvSpPr>
          <p:cNvPr id="11272" name="Text Box 206"/>
          <p:cNvSpPr txBox="1">
            <a:spLocks noChangeArrowheads="1"/>
          </p:cNvSpPr>
          <p:nvPr/>
        </p:nvSpPr>
        <p:spPr bwMode="auto">
          <a:xfrm>
            <a:off x="755576" y="5301208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En cuanto a laboratorio eléctrico deberían tener más capacidad de temperatura, capacitancia y elevar el nivel de voltaje.</a:t>
            </a:r>
            <a:endParaRPr lang="es-ES" sz="1400" b="0" dirty="0"/>
          </a:p>
        </p:txBody>
      </p:sp>
      <p:pic>
        <p:nvPicPr>
          <p:cNvPr id="11273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605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4581128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3933056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06896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5373216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" name="Text Box 206"/>
          <p:cNvSpPr txBox="1">
            <a:spLocks noChangeArrowheads="1"/>
          </p:cNvSpPr>
          <p:nvPr/>
        </p:nvSpPr>
        <p:spPr bwMode="auto">
          <a:xfrm>
            <a:off x="755576" y="6165304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Lo único sería el tiempo de entrega, no me lo bajan de 8 </a:t>
            </a:r>
            <a:r>
              <a:rPr lang="es-MX" sz="1400" dirty="0" smtClean="0"/>
              <a:t>días </a:t>
            </a:r>
            <a:r>
              <a:rPr lang="es-MX" sz="1400" dirty="0" smtClean="0"/>
              <a:t>hábiles.</a:t>
            </a:r>
            <a:endParaRPr lang="es-ES" sz="1400" b="0" dirty="0"/>
          </a:p>
        </p:txBody>
      </p:sp>
      <p:pic>
        <p:nvPicPr>
          <p:cNvPr id="11280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2" y="6165304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8770" name="Rectangle 2"/>
          <p:cNvSpPr>
            <a:spLocks noChangeArrowheads="1"/>
          </p:cNvSpPr>
          <p:nvPr/>
        </p:nvSpPr>
        <p:spPr bwMode="auto">
          <a:xfrm>
            <a:off x="2339975" y="693738"/>
            <a:ext cx="4537075" cy="366712"/>
          </a:xfrm>
          <a:prstGeom prst="rect">
            <a:avLst/>
          </a:prstGeom>
          <a:noFill/>
          <a:ln w="9525" algn="ctr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</a:pPr>
            <a:r>
              <a:rPr lang="es-ES" b="1" dirty="0">
                <a:solidFill>
                  <a:schemeClr val="accent1">
                    <a:lumMod val="75000"/>
                  </a:schemeClr>
                </a:solidFill>
                <a:latin typeface="Arial" pitchFamily="34" charset="0"/>
                <a:cs typeface="Arial" pitchFamily="34" charset="0"/>
              </a:rPr>
              <a:t>Comentarios Derivados del Sondeo</a:t>
            </a:r>
          </a:p>
        </p:txBody>
      </p:sp>
      <p:sp>
        <p:nvSpPr>
          <p:cNvPr id="11267" name="Text Box 201"/>
          <p:cNvSpPr txBox="1">
            <a:spLocks noChangeArrowheads="1"/>
          </p:cNvSpPr>
          <p:nvPr/>
        </p:nvSpPr>
        <p:spPr bwMode="auto">
          <a:xfrm>
            <a:off x="755650" y="1412875"/>
            <a:ext cx="7921625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No les pongo el 10 porque eso es la excelencia, pero si tienen buen servicio.</a:t>
            </a:r>
            <a:endParaRPr lang="es-ES" sz="1400" b="0" dirty="0"/>
          </a:p>
        </p:txBody>
      </p:sp>
      <p:sp>
        <p:nvSpPr>
          <p:cNvPr id="11268" name="Text Box 202"/>
          <p:cNvSpPr txBox="1">
            <a:spLocks noChangeArrowheads="1"/>
          </p:cNvSpPr>
          <p:nvPr/>
        </p:nvSpPr>
        <p:spPr bwMode="auto">
          <a:xfrm>
            <a:off x="755576" y="2060848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A veces es difícil comunicarse con las personas adecuadas. Muchas veces no están en su escritorio.</a:t>
            </a:r>
            <a:endParaRPr lang="es-ES" sz="1400" b="0" dirty="0"/>
          </a:p>
        </p:txBody>
      </p:sp>
      <p:sp>
        <p:nvSpPr>
          <p:cNvPr id="11269" name="Text Box 203"/>
          <p:cNvSpPr txBox="1">
            <a:spLocks noChangeArrowheads="1"/>
          </p:cNvSpPr>
          <p:nvPr/>
        </p:nvSpPr>
        <p:spPr bwMode="auto">
          <a:xfrm>
            <a:off x="755576" y="2708920"/>
            <a:ext cx="7993063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Hasta ahorita hemos trabajado muy bien con ustedes.</a:t>
            </a:r>
            <a:endParaRPr lang="es-ES" sz="1400" b="0" dirty="0"/>
          </a:p>
        </p:txBody>
      </p:sp>
      <p:sp>
        <p:nvSpPr>
          <p:cNvPr id="11270" name="Text Box 204"/>
          <p:cNvSpPr txBox="1">
            <a:spLocks noChangeArrowheads="1"/>
          </p:cNvSpPr>
          <p:nvPr/>
        </p:nvSpPr>
        <p:spPr bwMode="auto">
          <a:xfrm>
            <a:off x="755576" y="3356992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Todo bien, atención muy buena.</a:t>
            </a:r>
            <a:endParaRPr lang="es-ES" sz="1400" b="0" dirty="0"/>
          </a:p>
        </p:txBody>
      </p:sp>
      <p:sp>
        <p:nvSpPr>
          <p:cNvPr id="11271" name="Text Box 205"/>
          <p:cNvSpPr txBox="1">
            <a:spLocks noChangeArrowheads="1"/>
          </p:cNvSpPr>
          <p:nvPr/>
        </p:nvSpPr>
        <p:spPr bwMode="auto">
          <a:xfrm>
            <a:off x="755576" y="4005064"/>
            <a:ext cx="7920038" cy="523220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Debería haber más intercambio de información con el técnico, mas contacto con ustedes en general antes de recibir el reporte para que no haya dudas de lo que estamos pidiendo.</a:t>
            </a:r>
            <a:endParaRPr lang="es-ES" sz="1400" b="0" dirty="0"/>
          </a:p>
        </p:txBody>
      </p:sp>
      <p:sp>
        <p:nvSpPr>
          <p:cNvPr id="11272" name="Text Box 206"/>
          <p:cNvSpPr txBox="1">
            <a:spLocks noChangeArrowheads="1"/>
          </p:cNvSpPr>
          <p:nvPr/>
        </p:nvSpPr>
        <p:spPr bwMode="auto">
          <a:xfrm>
            <a:off x="755576" y="4797152"/>
            <a:ext cx="7920038" cy="307777"/>
          </a:xfrm>
          <a:prstGeom prst="rect">
            <a:avLst/>
          </a:prstGeom>
          <a:ln>
            <a:headEnd/>
            <a:tailEnd/>
          </a:ln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es-MX" sz="1400" dirty="0" smtClean="0"/>
              <a:t>Todo bien, fue fácil contactarlos.</a:t>
            </a:r>
            <a:endParaRPr lang="es-ES" sz="1400" b="0" dirty="0"/>
          </a:p>
        </p:txBody>
      </p:sp>
      <p:pic>
        <p:nvPicPr>
          <p:cNvPr id="11273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14128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4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06057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5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1497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6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342900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7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2781300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278" name="Picture 10" descr="http://www.sil.org/~tuggyd/tetel/sup/palomita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0825" y="4797425"/>
            <a:ext cx="404813" cy="314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8877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8770" grpId="0" autoUpdateAnimBg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MX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Competencias del personal</a:t>
            </a:r>
            <a:endParaRPr lang="es-MX" b="1" dirty="0">
              <a:ln w="50800"/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Shape"/>
          <p:cNvGraphicFramePr>
            <a:graphicFrameLocks noGrp="1"/>
          </p:cNvGraphicFramePr>
          <p:nvPr/>
        </p:nvGraphicFramePr>
        <p:xfrm>
          <a:off x="251520" y="836712"/>
          <a:ext cx="8582025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MX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Percepción del servicio</a:t>
            </a:r>
            <a:endParaRPr lang="es-MX" b="1" dirty="0">
              <a:ln w="50800"/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Shape"/>
          <p:cNvGraphicFramePr>
            <a:graphicFrameLocks noGrp="1"/>
          </p:cNvGraphicFramePr>
          <p:nvPr/>
        </p:nvGraphicFramePr>
        <p:xfrm>
          <a:off x="179512" y="836712"/>
          <a:ext cx="8582025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MX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Percepción del servicio</a:t>
            </a:r>
            <a:endParaRPr lang="es-MX" b="1" dirty="0">
              <a:ln w="50800"/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Shape"/>
          <p:cNvGraphicFramePr>
            <a:graphicFrameLocks noGrp="1"/>
          </p:cNvGraphicFramePr>
          <p:nvPr/>
        </p:nvGraphicFramePr>
        <p:xfrm>
          <a:off x="251520" y="764704"/>
          <a:ext cx="8582025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MX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Percepción del servicio</a:t>
            </a:r>
            <a:endParaRPr lang="es-MX" b="1" dirty="0">
              <a:ln w="50800"/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Shape"/>
          <p:cNvGraphicFramePr>
            <a:graphicFrameLocks noGrp="1"/>
          </p:cNvGraphicFramePr>
          <p:nvPr/>
        </p:nvGraphicFramePr>
        <p:xfrm>
          <a:off x="323528" y="764704"/>
          <a:ext cx="8582025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MX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Percepción del servicio</a:t>
            </a:r>
            <a:endParaRPr lang="es-MX" b="1" dirty="0">
              <a:ln w="50800"/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Shape"/>
          <p:cNvGraphicFramePr>
            <a:graphicFrameLocks noGrp="1"/>
          </p:cNvGraphicFramePr>
          <p:nvPr/>
        </p:nvGraphicFramePr>
        <p:xfrm>
          <a:off x="251520" y="764704"/>
          <a:ext cx="8582025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MX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Disponibilidad</a:t>
            </a:r>
            <a:endParaRPr lang="es-MX" b="1" dirty="0">
              <a:ln w="50800"/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Shape"/>
          <p:cNvGraphicFramePr>
            <a:graphicFrameLocks noGrp="1"/>
          </p:cNvGraphicFramePr>
          <p:nvPr/>
        </p:nvGraphicFramePr>
        <p:xfrm>
          <a:off x="251520" y="764704"/>
          <a:ext cx="8582025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67544" y="0"/>
            <a:ext cx="8229600" cy="1143000"/>
          </a:xfrm>
        </p:spPr>
        <p:txBody>
          <a:bodyPr>
            <a:scene3d>
              <a:camera prst="orthographicFront"/>
              <a:lightRig rig="balanced" dir="t">
                <a:rot lat="0" lon="0" rev="2100000"/>
              </a:lightRig>
            </a:scene3d>
            <a:sp3d extrusionH="57150" prstMaterial="metal">
              <a:bevelT w="38100" h="25400"/>
              <a:contourClr>
                <a:schemeClr val="bg2"/>
              </a:contourClr>
            </a:sp3d>
          </a:bodyPr>
          <a:lstStyle/>
          <a:p>
            <a:r>
              <a:rPr lang="es-MX" b="1" dirty="0" smtClean="0">
                <a:ln w="50800"/>
                <a:solidFill>
                  <a:schemeClr val="tx1">
                    <a:lumMod val="65000"/>
                    <a:lumOff val="35000"/>
                  </a:schemeClr>
                </a:solidFill>
              </a:rPr>
              <a:t>Satisfacción promedio</a:t>
            </a:r>
            <a:endParaRPr lang="es-MX" b="1" dirty="0">
              <a:ln w="50800"/>
              <a:solidFill>
                <a:schemeClr val="tx1">
                  <a:lumMod val="65000"/>
                  <a:lumOff val="35000"/>
                </a:schemeClr>
              </a:solidFill>
            </a:endParaRPr>
          </a:p>
        </p:txBody>
      </p:sp>
      <p:graphicFrame>
        <p:nvGraphicFramePr>
          <p:cNvPr id="4" name="Shape"/>
          <p:cNvGraphicFramePr>
            <a:graphicFrameLocks noGrp="1"/>
          </p:cNvGraphicFramePr>
          <p:nvPr/>
        </p:nvGraphicFramePr>
        <p:xfrm>
          <a:off x="179512" y="764704"/>
          <a:ext cx="8582025" cy="5838825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Tema de Offic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121</TotalTime>
  <Words>1147</Words>
  <Application>Microsoft Office PowerPoint</Application>
  <PresentationFormat>Presentación en pantalla (4:3)</PresentationFormat>
  <Paragraphs>167</Paragraphs>
  <Slides>22</Slides>
  <Notes>22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Satisfacción del Cliente  año 2011</vt:lpstr>
      <vt:lpstr>Actitud del personal</vt:lpstr>
      <vt:lpstr>Competencias del personal</vt:lpstr>
      <vt:lpstr>Percepción del servicio</vt:lpstr>
      <vt:lpstr>Percepción del servicio</vt:lpstr>
      <vt:lpstr>Percepción del servicio</vt:lpstr>
      <vt:lpstr>Percepción del servicio</vt:lpstr>
      <vt:lpstr>Disponibilidad</vt:lpstr>
      <vt:lpstr>Satisfacción promedio</vt:lpstr>
      <vt:lpstr>Diapositiva 10</vt:lpstr>
      <vt:lpstr>Diapositiva 11</vt:lpstr>
      <vt:lpstr>Diapositiva 12</vt:lpstr>
      <vt:lpstr>Diapositiva 13</vt:lpstr>
      <vt:lpstr>Diapositiva 14</vt:lpstr>
      <vt:lpstr>Diapositiva 15</vt:lpstr>
      <vt:lpstr>Diapositiva 16</vt:lpstr>
      <vt:lpstr>Diapositiva 17</vt:lpstr>
      <vt:lpstr>Diapositiva 18</vt:lpstr>
      <vt:lpstr>Diapositiva 19</vt:lpstr>
      <vt:lpstr>Diapositiva 20</vt:lpstr>
      <vt:lpstr>Diapositiva 21</vt:lpstr>
      <vt:lpstr>Diapositiva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Satisfacción del Cliente  SEGUNDO Y TERCER TRIM. 2011</dc:title>
  <dc:creator>cecilia.miranda</dc:creator>
  <cp:lastModifiedBy>cecilia.miranda</cp:lastModifiedBy>
  <cp:revision>16</cp:revision>
  <dcterms:created xsi:type="dcterms:W3CDTF">2011-12-08T17:33:26Z</dcterms:created>
  <dcterms:modified xsi:type="dcterms:W3CDTF">2012-01-24T19:33:47Z</dcterms:modified>
</cp:coreProperties>
</file>