
<file path=[Content_Types].xml><?xml version="1.0" encoding="utf-8"?>
<Types xmlns="http://schemas.openxmlformats.org/package/2006/content-types"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Default Extension="tiff" ContentType="image/tiff"/>
  <Override PartName="/ppt/viewProps.xml" ContentType="application/vnd.openxmlformats-officedocument.presentationml.viewProps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9" r:id="rId2"/>
  </p:sldIdLst>
  <p:sldSz cx="9144000" cy="6858000" type="screen4x3"/>
  <p:notesSz cx="6858000" cy="9144000"/>
  <p:defaultTextStyle>
    <a:defPPr>
      <a:defRPr lang="es-MX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3399"/>
  </p:clrMru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Estilo medio 2 - Énfasis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4911" autoAdjust="0"/>
    <p:restoredTop sz="94660"/>
  </p:normalViewPr>
  <p:slideViewPr>
    <p:cSldViewPr>
      <p:cViewPr>
        <p:scale>
          <a:sx n="100" d="100"/>
          <a:sy n="100" d="100"/>
        </p:scale>
        <p:origin x="-864" y="82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melany.guzman\Dropbox\REV%20x%20DIR\2011\Carpeta%20de%20la%202a%20Rev%20x%20Dir%202011\9.%20Ingresos\Libro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view3D>
      <c:rAngAx val="1"/>
    </c:view3D>
    <c:plotArea>
      <c:layout/>
      <c:bar3DChart>
        <c:barDir val="col"/>
        <c:grouping val="clustered"/>
        <c:ser>
          <c:idx val="0"/>
          <c:order val="0"/>
          <c:spPr>
            <a:ln>
              <a:solidFill>
                <a:schemeClr val="bg1">
                  <a:lumMod val="85000"/>
                </a:schemeClr>
              </a:solidFill>
            </a:ln>
          </c:spPr>
          <c:dPt>
            <c:idx val="0"/>
            <c:spPr>
              <a:solidFill>
                <a:schemeClr val="tx2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1"/>
            <c:spPr>
              <a:solidFill>
                <a:schemeClr val="tx2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2"/>
            <c:spPr>
              <a:solidFill>
                <a:schemeClr val="tx2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3"/>
            <c:spPr>
              <a:solidFill>
                <a:schemeClr val="tx2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4"/>
            <c:spPr>
              <a:solidFill>
                <a:schemeClr val="tx2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5"/>
            <c:spPr>
              <a:solidFill>
                <a:schemeClr val="tx2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6"/>
            <c:spPr>
              <a:solidFill>
                <a:schemeClr val="tx2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7"/>
            <c:spPr>
              <a:solidFill>
                <a:schemeClr val="tx2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8"/>
            <c:spPr>
              <a:solidFill>
                <a:schemeClr val="tx2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9"/>
            <c:spPr>
              <a:solidFill>
                <a:schemeClr val="tx2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10"/>
            <c:spPr>
              <a:solidFill>
                <a:schemeClr val="tx2"/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11"/>
            <c:spPr>
              <a:solidFill>
                <a:schemeClr val="accent3">
                  <a:lumMod val="7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dPt>
            <c:idx val="12"/>
            <c:spPr>
              <a:solidFill>
                <a:schemeClr val="accent6">
                  <a:lumMod val="75000"/>
                </a:schemeClr>
              </a:solidFill>
              <a:ln>
                <a:solidFill>
                  <a:schemeClr val="bg1">
                    <a:lumMod val="85000"/>
                  </a:schemeClr>
                </a:solidFill>
              </a:ln>
            </c:spPr>
          </c:dPt>
          <c:cat>
            <c:strRef>
              <c:f>Hoja1!$A$1:$A$13</c:f>
              <c:strCache>
                <c:ptCount val="13"/>
                <c:pt idx="0">
                  <c:v>Corrosión y Protección</c:v>
                </c:pt>
                <c:pt idx="1">
                  <c:v>Metrología</c:v>
                </c:pt>
                <c:pt idx="2">
                  <c:v>Análisis químicos</c:v>
                </c:pt>
                <c:pt idx="3">
                  <c:v>Calidad del Aire</c:v>
                </c:pt>
                <c:pt idx="4">
                  <c:v>Pruebas Mecánicas</c:v>
                </c:pt>
                <c:pt idx="5">
                  <c:v>MEB</c:v>
                </c:pt>
                <c:pt idx="6">
                  <c:v>Espectroscopía de Infrarrojo</c:v>
                </c:pt>
                <c:pt idx="7">
                  <c:v>Análisis térmicos</c:v>
                </c:pt>
                <c:pt idx="8">
                  <c:v>Rayos X</c:v>
                </c:pt>
                <c:pt idx="9">
                  <c:v>Calidad del Agua</c:v>
                </c:pt>
                <c:pt idx="10">
                  <c:v>Residuos</c:v>
                </c:pt>
                <c:pt idx="11">
                  <c:v>Total Laboratorios</c:v>
                </c:pt>
                <c:pt idx="12">
                  <c:v>Otros laboratorios</c:v>
                </c:pt>
              </c:strCache>
            </c:strRef>
          </c:cat>
          <c:val>
            <c:numRef>
              <c:f>Hoja1!$B$1:$B$13</c:f>
              <c:numCache>
                <c:formatCode>"$"#,##0.00</c:formatCode>
                <c:ptCount val="13"/>
                <c:pt idx="0">
                  <c:v>1925.77</c:v>
                </c:pt>
                <c:pt idx="1">
                  <c:v>780.2700000000001</c:v>
                </c:pt>
                <c:pt idx="2">
                  <c:v>758.99</c:v>
                </c:pt>
                <c:pt idx="3">
                  <c:v>546.09</c:v>
                </c:pt>
                <c:pt idx="4">
                  <c:v>433.06</c:v>
                </c:pt>
                <c:pt idx="5">
                  <c:v>382.07</c:v>
                </c:pt>
                <c:pt idx="6">
                  <c:v>143.26999999999998</c:v>
                </c:pt>
                <c:pt idx="7">
                  <c:v>107.67999999999999</c:v>
                </c:pt>
                <c:pt idx="8">
                  <c:v>102.22</c:v>
                </c:pt>
                <c:pt idx="9">
                  <c:v>92.72</c:v>
                </c:pt>
                <c:pt idx="10">
                  <c:v>0</c:v>
                </c:pt>
                <c:pt idx="11">
                  <c:v>5272.17</c:v>
                </c:pt>
                <c:pt idx="12">
                  <c:v>3634.2799999999997</c:v>
                </c:pt>
              </c:numCache>
            </c:numRef>
          </c:val>
        </c:ser>
        <c:gapWidth val="0"/>
        <c:gapDepth val="15"/>
        <c:shape val="box"/>
        <c:axId val="70180224"/>
        <c:axId val="71242880"/>
        <c:axId val="0"/>
      </c:bar3DChart>
      <c:catAx>
        <c:axId val="70180224"/>
        <c:scaling>
          <c:orientation val="minMax"/>
        </c:scaling>
        <c:axPos val="b"/>
        <c:tickLblPos val="nextTo"/>
        <c:crossAx val="71242880"/>
        <c:crosses val="autoZero"/>
        <c:auto val="1"/>
        <c:lblAlgn val="ctr"/>
        <c:lblOffset val="100"/>
      </c:catAx>
      <c:valAx>
        <c:axId val="71242880"/>
        <c:scaling>
          <c:orientation val="minMax"/>
        </c:scaling>
        <c:axPos val="l"/>
        <c:majorGridlines/>
        <c:numFmt formatCode="&quot;$&quot;#,##0.00" sourceLinked="1"/>
        <c:tickLblPos val="nextTo"/>
        <c:spPr>
          <a:ln>
            <a:solidFill>
              <a:prstClr val="white">
                <a:lumMod val="85000"/>
                <a:alpha val="38000"/>
              </a:prstClr>
            </a:solidFill>
          </a:ln>
        </c:spPr>
        <c:crossAx val="70180224"/>
        <c:crosses val="autoZero"/>
        <c:crossBetween val="between"/>
      </c:valAx>
    </c:plotArea>
    <c:plotVisOnly val="1"/>
  </c:chart>
  <c:externalData r:id="rId1"/>
</c:chartSpac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>
    <p:randomBar dir="vert"/>
  </p:transition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2.tiff"/><Relationship Id="rId5" Type="http://schemas.openxmlformats.org/officeDocument/2006/relationships/image" Target="../media/image1.jpeg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4" descr="CCE 2011 FONDO2.jpg"/>
          <p:cNvPicPr>
            <a:picLocks noChangeAspect="1"/>
          </p:cNvPicPr>
          <p:nvPr userDrawn="1"/>
        </p:nvPicPr>
        <p:blipFill>
          <a:blip r:embed="rId5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pic>
        <p:nvPicPr>
          <p:cNvPr id="5" name="4 Imagen" descr="Logo Calidad.tif"/>
          <p:cNvPicPr>
            <a:picLocks noChangeAspect="1"/>
          </p:cNvPicPr>
          <p:nvPr userDrawn="1"/>
        </p:nvPicPr>
        <p:blipFill>
          <a:blip r:embed="rId6" cstate="print">
            <a:clrChange>
              <a:clrFrom>
                <a:srgbClr val="FFFFFE"/>
              </a:clrFrom>
              <a:clrTo>
                <a:srgbClr val="FFFFFE">
                  <a:alpha val="0"/>
                </a:srgbClr>
              </a:clrTo>
            </a:clrChange>
            <a:lum contrast="21000"/>
          </a:blip>
          <a:srcRect l="10731" b="20151"/>
          <a:stretch>
            <a:fillRect/>
          </a:stretch>
        </p:blipFill>
        <p:spPr>
          <a:xfrm>
            <a:off x="0" y="4181563"/>
            <a:ext cx="2699792" cy="2676437"/>
          </a:xfrm>
          <a:prstGeom prst="rect">
            <a:avLst/>
          </a:prstGeom>
        </p:spPr>
      </p:pic>
      <p:cxnSp>
        <p:nvCxnSpPr>
          <p:cNvPr id="8" name="Straight Connector 6"/>
          <p:cNvCxnSpPr/>
          <p:nvPr userDrawn="1"/>
        </p:nvCxnSpPr>
        <p:spPr bwMode="auto">
          <a:xfrm rot="10800000">
            <a:off x="4591050" y="438150"/>
            <a:ext cx="4552952" cy="0"/>
          </a:xfrm>
          <a:prstGeom prst="line">
            <a:avLst/>
          </a:prstGeom>
          <a:ln w="19050">
            <a:solidFill>
              <a:srgbClr val="003399"/>
            </a:solidFill>
            <a:headEnd type="none" w="med" len="med"/>
            <a:tailEnd type="none" w="med" len="med"/>
          </a:ln>
          <a:effectLst/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MX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1 Gráfico"/>
          <p:cNvGraphicFramePr/>
          <p:nvPr/>
        </p:nvGraphicFramePr>
        <p:xfrm>
          <a:off x="89756" y="368660"/>
          <a:ext cx="8964488" cy="6120679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" name="1 CuadroTexto"/>
          <p:cNvSpPr txBox="1"/>
          <p:nvPr/>
        </p:nvSpPr>
        <p:spPr>
          <a:xfrm>
            <a:off x="1115616" y="2749730"/>
            <a:ext cx="305501" cy="823286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dirty="0"/>
              <a:t>$ 1,925.77 </a:t>
            </a:r>
          </a:p>
        </p:txBody>
      </p:sp>
      <p:sp>
        <p:nvSpPr>
          <p:cNvPr id="4" name="1 CuadroTexto"/>
          <p:cNvSpPr txBox="1"/>
          <p:nvPr/>
        </p:nvSpPr>
        <p:spPr>
          <a:xfrm>
            <a:off x="1765558" y="3553956"/>
            <a:ext cx="358170" cy="864106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dirty="0" smtClean="0"/>
              <a:t>$ 780.27</a:t>
            </a:r>
            <a:endParaRPr lang="es-MX" sz="1100" b="1" dirty="0"/>
          </a:p>
        </p:txBody>
      </p:sp>
      <p:sp>
        <p:nvSpPr>
          <p:cNvPr id="5" name="1 CuadroTexto"/>
          <p:cNvSpPr txBox="1"/>
          <p:nvPr/>
        </p:nvSpPr>
        <p:spPr>
          <a:xfrm>
            <a:off x="2382044" y="3798565"/>
            <a:ext cx="252832" cy="624442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dirty="0" smtClean="0"/>
              <a:t>$</a:t>
            </a:r>
            <a:r>
              <a:rPr lang="es-MX" b="1" dirty="0"/>
              <a:t> </a:t>
            </a:r>
            <a:r>
              <a:rPr lang="es-MX" sz="1100" b="1" baseline="0" dirty="0" smtClean="0"/>
              <a:t>758.99</a:t>
            </a:r>
            <a:endParaRPr lang="es-MX" sz="1100" b="1" dirty="0"/>
          </a:p>
        </p:txBody>
      </p:sp>
      <p:sp>
        <p:nvSpPr>
          <p:cNvPr id="6" name="1 CuadroTexto"/>
          <p:cNvSpPr txBox="1"/>
          <p:nvPr/>
        </p:nvSpPr>
        <p:spPr>
          <a:xfrm>
            <a:off x="7596336" y="1916832"/>
            <a:ext cx="231709" cy="1173757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>
                <a:solidFill>
                  <a:schemeClr val="bg1"/>
                </a:solidFill>
              </a:rPr>
              <a:t>$ 5,272.17</a:t>
            </a:r>
          </a:p>
        </p:txBody>
      </p:sp>
      <p:sp>
        <p:nvSpPr>
          <p:cNvPr id="7" name="1 CuadroTexto"/>
          <p:cNvSpPr txBox="1"/>
          <p:nvPr/>
        </p:nvSpPr>
        <p:spPr>
          <a:xfrm>
            <a:off x="8172400" y="2953519"/>
            <a:ext cx="221285" cy="937380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200" b="1" dirty="0">
                <a:solidFill>
                  <a:schemeClr val="bg1"/>
                </a:solidFill>
              </a:rPr>
              <a:t>$ 3,634.28</a:t>
            </a:r>
          </a:p>
        </p:txBody>
      </p:sp>
      <p:sp>
        <p:nvSpPr>
          <p:cNvPr id="8" name="1 CuadroTexto"/>
          <p:cNvSpPr txBox="1"/>
          <p:nvPr/>
        </p:nvSpPr>
        <p:spPr>
          <a:xfrm>
            <a:off x="2977158" y="3833614"/>
            <a:ext cx="294985" cy="749892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dirty="0"/>
              <a:t>$ 546.09</a:t>
            </a:r>
          </a:p>
        </p:txBody>
      </p:sp>
      <p:sp>
        <p:nvSpPr>
          <p:cNvPr id="9" name="1 CuadroTexto"/>
          <p:cNvSpPr txBox="1"/>
          <p:nvPr/>
        </p:nvSpPr>
        <p:spPr>
          <a:xfrm>
            <a:off x="3543697" y="4041465"/>
            <a:ext cx="294985" cy="627670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dirty="0"/>
              <a:t>$ 433.06</a:t>
            </a:r>
          </a:p>
        </p:txBody>
      </p:sp>
      <p:sp>
        <p:nvSpPr>
          <p:cNvPr id="10" name="1 CuadroTexto"/>
          <p:cNvSpPr txBox="1"/>
          <p:nvPr/>
        </p:nvSpPr>
        <p:spPr>
          <a:xfrm>
            <a:off x="4197102" y="4029447"/>
            <a:ext cx="189555" cy="684686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dirty="0"/>
              <a:t>$ 382.07</a:t>
            </a:r>
          </a:p>
        </p:txBody>
      </p:sp>
      <p:sp>
        <p:nvSpPr>
          <p:cNvPr id="11" name="1 CuadroTexto"/>
          <p:cNvSpPr txBox="1"/>
          <p:nvPr/>
        </p:nvSpPr>
        <p:spPr>
          <a:xfrm>
            <a:off x="4767833" y="4045617"/>
            <a:ext cx="210678" cy="839542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dirty="0"/>
              <a:t>$ 143.27</a:t>
            </a:r>
          </a:p>
        </p:txBody>
      </p:sp>
      <p:sp>
        <p:nvSpPr>
          <p:cNvPr id="12" name="1 CuadroTexto"/>
          <p:cNvSpPr txBox="1"/>
          <p:nvPr/>
        </p:nvSpPr>
        <p:spPr>
          <a:xfrm>
            <a:off x="5330180" y="4105647"/>
            <a:ext cx="284469" cy="798781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dirty="0"/>
              <a:t>$ 107.68</a:t>
            </a:r>
          </a:p>
        </p:txBody>
      </p:sp>
      <p:sp>
        <p:nvSpPr>
          <p:cNvPr id="13" name="1 CuadroTexto"/>
          <p:cNvSpPr txBox="1"/>
          <p:nvPr/>
        </p:nvSpPr>
        <p:spPr>
          <a:xfrm>
            <a:off x="5983585" y="4221088"/>
            <a:ext cx="242316" cy="684686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dirty="0"/>
              <a:t>$ 102.22</a:t>
            </a:r>
          </a:p>
        </p:txBody>
      </p:sp>
      <p:sp>
        <p:nvSpPr>
          <p:cNvPr id="14" name="1 CuadroTexto"/>
          <p:cNvSpPr txBox="1"/>
          <p:nvPr/>
        </p:nvSpPr>
        <p:spPr>
          <a:xfrm>
            <a:off x="6529933" y="4221088"/>
            <a:ext cx="252832" cy="684686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dirty="0"/>
              <a:t>$ 92.72</a:t>
            </a:r>
          </a:p>
        </p:txBody>
      </p:sp>
      <p:sp>
        <p:nvSpPr>
          <p:cNvPr id="15" name="1 CuadroTexto"/>
          <p:cNvSpPr txBox="1"/>
          <p:nvPr/>
        </p:nvSpPr>
        <p:spPr>
          <a:xfrm>
            <a:off x="7058372" y="4181762"/>
            <a:ext cx="231800" cy="831414"/>
          </a:xfrm>
          <a:prstGeom prst="rect">
            <a:avLst/>
          </a:prstGeom>
        </p:spPr>
        <p:txBody>
          <a:bodyPr vert="vert270" wrap="square" rtlCol="0" anchor="ctr" anchorCtr="0"/>
          <a:lstStyle>
            <a:lvl1pPr marL="0" indent="0">
              <a:defRPr sz="1100">
                <a:latin typeface="+mn-lt"/>
                <a:ea typeface="+mn-ea"/>
                <a:cs typeface="+mn-cs"/>
              </a:defRPr>
            </a:lvl1pPr>
            <a:lvl2pPr marL="457200" indent="0">
              <a:defRPr sz="1100">
                <a:latin typeface="+mn-lt"/>
                <a:ea typeface="+mn-ea"/>
                <a:cs typeface="+mn-cs"/>
              </a:defRPr>
            </a:lvl2pPr>
            <a:lvl3pPr marL="914400" indent="0">
              <a:defRPr sz="1100">
                <a:latin typeface="+mn-lt"/>
                <a:ea typeface="+mn-ea"/>
                <a:cs typeface="+mn-cs"/>
              </a:defRPr>
            </a:lvl3pPr>
            <a:lvl4pPr marL="1371600" indent="0">
              <a:defRPr sz="1100">
                <a:latin typeface="+mn-lt"/>
                <a:ea typeface="+mn-ea"/>
                <a:cs typeface="+mn-cs"/>
              </a:defRPr>
            </a:lvl4pPr>
            <a:lvl5pPr marL="1828800" indent="0">
              <a:defRPr sz="1100">
                <a:latin typeface="+mn-lt"/>
                <a:ea typeface="+mn-ea"/>
                <a:cs typeface="+mn-cs"/>
              </a:defRPr>
            </a:lvl5pPr>
            <a:lvl6pPr marL="2286000" indent="0">
              <a:defRPr sz="1100">
                <a:latin typeface="+mn-lt"/>
                <a:ea typeface="+mn-ea"/>
                <a:cs typeface="+mn-cs"/>
              </a:defRPr>
            </a:lvl6pPr>
            <a:lvl7pPr marL="2743200" indent="0">
              <a:defRPr sz="1100">
                <a:latin typeface="+mn-lt"/>
                <a:ea typeface="+mn-ea"/>
                <a:cs typeface="+mn-cs"/>
              </a:defRPr>
            </a:lvl7pPr>
            <a:lvl8pPr marL="3200400" indent="0">
              <a:defRPr sz="1100">
                <a:latin typeface="+mn-lt"/>
                <a:ea typeface="+mn-ea"/>
                <a:cs typeface="+mn-cs"/>
              </a:defRPr>
            </a:lvl8pPr>
            <a:lvl9pPr marL="3657600" indent="0">
              <a:defRPr sz="1100">
                <a:latin typeface="+mn-lt"/>
                <a:ea typeface="+mn-ea"/>
                <a:cs typeface="+mn-cs"/>
              </a:defRPr>
            </a:lvl9pPr>
          </a:lstStyle>
          <a:p>
            <a:r>
              <a:rPr lang="es-MX" sz="1100" b="1" dirty="0"/>
              <a:t>$ 0.00</a:t>
            </a:r>
          </a:p>
        </p:txBody>
      </p:sp>
    </p:spTree>
  </p:cSld>
  <p:clrMapOvr>
    <a:masterClrMapping/>
  </p:clrMapOvr>
  <p:transition>
    <p:randomBar dir="vert"/>
  </p:transition>
</p:sld>
</file>

<file path=ppt/theme/theme1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209</TotalTime>
  <Words>26</Words>
  <Application>Microsoft Office PowerPoint</Application>
  <PresentationFormat>Presentación en pantalla (4:3)</PresentationFormat>
  <Paragraphs>13</Paragraphs>
  <Slides>1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1</vt:i4>
      </vt:variant>
    </vt:vector>
  </HeadingPairs>
  <TitlesOfParts>
    <vt:vector size="2" baseType="lpstr">
      <vt:lpstr>Tema de Office</vt:lpstr>
      <vt:lpstr>Diapositiva 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Taller de actualización de Ciencia y Tecnología Ambiental</dc:title>
  <dc:creator>Nicte</dc:creator>
  <cp:lastModifiedBy>melany.guzman</cp:lastModifiedBy>
  <cp:revision>38</cp:revision>
  <dcterms:created xsi:type="dcterms:W3CDTF">2011-10-07T22:50:10Z</dcterms:created>
  <dcterms:modified xsi:type="dcterms:W3CDTF">2012-01-25T23:00:10Z</dcterms:modified>
</cp:coreProperties>
</file>