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62" r:id="rId6"/>
    <p:sldId id="263" r:id="rId7"/>
    <p:sldId id="264" r:id="rId8"/>
    <p:sldId id="265" r:id="rId9"/>
    <p:sldId id="259" r:id="rId10"/>
    <p:sldId id="266" r:id="rId11"/>
    <p:sldId id="267" r:id="rId12"/>
    <p:sldId id="268" r:id="rId13"/>
    <p:sldId id="269" r:id="rId14"/>
    <p:sldId id="278" r:id="rId15"/>
    <p:sldId id="277" r:id="rId16"/>
    <p:sldId id="270" r:id="rId17"/>
    <p:sldId id="276" r:id="rId18"/>
    <p:sldId id="272" r:id="rId19"/>
    <p:sldId id="273" r:id="rId20"/>
    <p:sldId id="271"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lda Legarreta Ito" initials="GLI"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4660"/>
  </p:normalViewPr>
  <p:slideViewPr>
    <p:cSldViewPr>
      <p:cViewPr varScale="1">
        <p:scale>
          <a:sx n="64" d="100"/>
          <a:sy n="64" d="100"/>
        </p:scale>
        <p:origin x="-17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C8EBF-0025-4E88-9C89-BFDDC6414FDB}" type="datetimeFigureOut">
              <a:rPr lang="es-MX" smtClean="0"/>
              <a:pPr/>
              <a:t>09/03/2012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D41A-C539-4226-9BDB-43C5FA59EA97}"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CB7D41A-C539-4226-9BDB-43C5FA59EA97}" type="slidenum">
              <a:rPr lang="es-MX" smtClean="0"/>
              <a:pPr/>
              <a:t>6</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CB7D41A-C539-4226-9BDB-43C5FA59EA97}" type="slidenum">
              <a:rPr lang="es-MX" smtClean="0"/>
              <a:pPr/>
              <a:t>11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5 Imagen" descr="fondo.JPG"/>
          <p:cNvPicPr>
            <a:picLocks noChangeAspect="1"/>
          </p:cNvPicPr>
          <p:nvPr userDrawn="1"/>
        </p:nvPicPr>
        <p:blipFill>
          <a:blip r:embed="rId3" cstate="print"/>
          <a:stretch>
            <a:fillRect/>
          </a:stretch>
        </p:blipFill>
        <p:spPr>
          <a:xfrm>
            <a:off x="0" y="0"/>
            <a:ext cx="9144000" cy="6858000"/>
          </a:xfrm>
          <a:prstGeom prst="rect">
            <a:avLst/>
          </a:prstGeom>
        </p:spPr>
      </p:pic>
      <p:pic>
        <p:nvPicPr>
          <p:cNvPr id="5" name="4 Imagen" descr="Logo Calidad.tif"/>
          <p:cNvPicPr>
            <a:picLocks noChangeAspect="1"/>
          </p:cNvPicPr>
          <p:nvPr userDrawn="1"/>
        </p:nvPicPr>
        <p:blipFill>
          <a:blip r:embed="rId4" cstate="print">
            <a:clrChange>
              <a:clrFrom>
                <a:srgbClr val="FFFFFE"/>
              </a:clrFrom>
              <a:clrTo>
                <a:srgbClr val="FFFFFE">
                  <a:alpha val="0"/>
                </a:srgbClr>
              </a:clrTo>
            </a:clrChange>
            <a:lum contrast="21000"/>
          </a:blip>
          <a:srcRect l="10731" b="20151"/>
          <a:stretch>
            <a:fillRect/>
          </a:stretch>
        </p:blipFill>
        <p:spPr>
          <a:xfrm>
            <a:off x="0" y="4181563"/>
            <a:ext cx="2699792" cy="26764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rosa.garcia@cimav.edu.mx"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1484784"/>
            <a:ext cx="5791265" cy="1754326"/>
          </a:xfrm>
          <a:prstGeom prst="rect">
            <a:avLst/>
          </a:prstGeom>
          <a:noFill/>
        </p:spPr>
        <p:txBody>
          <a:bodyPr wrap="none" rtlCol="0">
            <a:spAutoFit/>
          </a:bodyPr>
          <a:lstStyle/>
          <a:p>
            <a:pPr algn="ctr"/>
            <a:r>
              <a:rPr lang="es-MX" sz="5400" dirty="0" smtClean="0">
                <a:solidFill>
                  <a:schemeClr val="tx2"/>
                </a:solidFill>
                <a:latin typeface="Arial Black" pitchFamily="34" charset="0"/>
              </a:rPr>
              <a:t>REUNIÓN </a:t>
            </a:r>
          </a:p>
          <a:p>
            <a:pPr algn="ctr"/>
            <a:r>
              <a:rPr lang="es-MX" sz="5400" dirty="0" smtClean="0">
                <a:solidFill>
                  <a:schemeClr val="tx2"/>
                </a:solidFill>
                <a:latin typeface="Arial Black" pitchFamily="34" charset="0"/>
              </a:rPr>
              <a:t>INFORMATIVA </a:t>
            </a:r>
            <a:endParaRPr lang="es-MX" sz="5400" dirty="0">
              <a:solidFill>
                <a:schemeClr val="tx2"/>
              </a:solidFill>
              <a:latin typeface="Arial Black" pitchFamily="34" charset="0"/>
            </a:endParaRPr>
          </a:p>
        </p:txBody>
      </p:sp>
      <p:sp>
        <p:nvSpPr>
          <p:cNvPr id="3" name="2 CuadroTexto"/>
          <p:cNvSpPr txBox="1"/>
          <p:nvPr/>
        </p:nvSpPr>
        <p:spPr>
          <a:xfrm>
            <a:off x="343534" y="4150821"/>
            <a:ext cx="8404930" cy="646331"/>
          </a:xfrm>
          <a:prstGeom prst="rect">
            <a:avLst/>
          </a:prstGeom>
          <a:noFill/>
        </p:spPr>
        <p:txBody>
          <a:bodyPr wrap="none" rtlCol="0">
            <a:spAutoFit/>
          </a:bodyPr>
          <a:lstStyle/>
          <a:p>
            <a:r>
              <a:rPr lang="es-MX" sz="3600" dirty="0" smtClean="0">
                <a:solidFill>
                  <a:schemeClr val="tx2"/>
                </a:solidFill>
              </a:rPr>
              <a:t>PROGRAMA INSTITUCIONAL DE LA CALIDAD</a:t>
            </a:r>
            <a:endParaRPr lang="es-MX" sz="3600" dirty="0">
              <a:solidFill>
                <a:schemeClr val="tx2"/>
              </a:solidFill>
            </a:endParaRPr>
          </a:p>
        </p:txBody>
      </p:sp>
      <p:sp>
        <p:nvSpPr>
          <p:cNvPr id="6" name="5 CuadroTexto"/>
          <p:cNvSpPr txBox="1"/>
          <p:nvPr/>
        </p:nvSpPr>
        <p:spPr>
          <a:xfrm>
            <a:off x="3779912" y="5445224"/>
            <a:ext cx="1617751" cy="461665"/>
          </a:xfrm>
          <a:prstGeom prst="rect">
            <a:avLst/>
          </a:prstGeom>
          <a:noFill/>
        </p:spPr>
        <p:txBody>
          <a:bodyPr wrap="none" rtlCol="0">
            <a:spAutoFit/>
          </a:bodyPr>
          <a:lstStyle/>
          <a:p>
            <a:r>
              <a:rPr lang="es-MX" sz="2400" dirty="0" smtClean="0">
                <a:solidFill>
                  <a:schemeClr val="tx2"/>
                </a:solidFill>
              </a:rPr>
              <a:t>2012-03-09</a:t>
            </a:r>
            <a:endParaRPr lang="es-MX" sz="2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36096" y="44624"/>
            <a:ext cx="3434979" cy="461665"/>
          </a:xfrm>
          <a:prstGeom prst="rect">
            <a:avLst/>
          </a:prstGeom>
        </p:spPr>
        <p:txBody>
          <a:bodyPr wrap="none">
            <a:spAutoFit/>
          </a:bodyPr>
          <a:lstStyle/>
          <a:p>
            <a:pPr marL="457200" indent="-457200"/>
            <a:r>
              <a:rPr lang="es-MX" sz="2400" b="1" dirty="0" smtClean="0">
                <a:solidFill>
                  <a:schemeClr val="tx2"/>
                </a:solidFill>
              </a:rPr>
              <a:t>2. VISITA DE EVALUACIÓN</a:t>
            </a:r>
          </a:p>
        </p:txBody>
      </p:sp>
      <p:sp>
        <p:nvSpPr>
          <p:cNvPr id="3" name="2 Rectángulo"/>
          <p:cNvSpPr/>
          <p:nvPr/>
        </p:nvSpPr>
        <p:spPr>
          <a:xfrm>
            <a:off x="251520" y="769928"/>
            <a:ext cx="8640960" cy="4031873"/>
          </a:xfrm>
          <a:prstGeom prst="rect">
            <a:avLst/>
          </a:prstGeom>
        </p:spPr>
        <p:txBody>
          <a:bodyPr wrap="square">
            <a:spAutoFit/>
          </a:bodyPr>
          <a:lstStyle/>
          <a:p>
            <a:r>
              <a:rPr lang="es-MX" sz="3200" b="1" dirty="0" smtClean="0"/>
              <a:t>12, 13 y 14 de marzo de 9:00 a 18:00 h</a:t>
            </a:r>
          </a:p>
          <a:p>
            <a:endParaRPr lang="es-MX" sz="3200" b="1" dirty="0" smtClean="0"/>
          </a:p>
          <a:p>
            <a:r>
              <a:rPr lang="es-MX" sz="3200" b="1" dirty="0" smtClean="0"/>
              <a:t>Vigilancias: </a:t>
            </a:r>
            <a:r>
              <a:rPr lang="es-MX" sz="3200" b="1" dirty="0" smtClean="0">
                <a:solidFill>
                  <a:schemeClr val="tx2"/>
                </a:solidFill>
              </a:rPr>
              <a:t>Química y Masa </a:t>
            </a:r>
          </a:p>
          <a:p>
            <a:r>
              <a:rPr lang="es-MX" sz="3200" b="1" dirty="0" smtClean="0"/>
              <a:t>Acreditación Inicial: </a:t>
            </a:r>
            <a:r>
              <a:rPr lang="es-MX" sz="3200" b="1" dirty="0" smtClean="0">
                <a:solidFill>
                  <a:schemeClr val="tx2"/>
                </a:solidFill>
              </a:rPr>
              <a:t>Temperatura</a:t>
            </a:r>
          </a:p>
          <a:p>
            <a:r>
              <a:rPr lang="es-MX" sz="3200" b="1" dirty="0" smtClean="0"/>
              <a:t>Seguimiento  documental de Renovación: </a:t>
            </a:r>
            <a:r>
              <a:rPr lang="es-MX" sz="3200" b="1" dirty="0" smtClean="0">
                <a:solidFill>
                  <a:schemeClr val="tx2"/>
                </a:solidFill>
              </a:rPr>
              <a:t>Eléctrica</a:t>
            </a:r>
          </a:p>
          <a:p>
            <a:r>
              <a:rPr lang="es-MX" sz="3200" b="1" dirty="0" smtClean="0"/>
              <a:t>Seguimiento documental de Vigilancia: </a:t>
            </a:r>
            <a:r>
              <a:rPr lang="es-MX" sz="3200" b="1" dirty="0" smtClean="0">
                <a:solidFill>
                  <a:schemeClr val="tx2"/>
                </a:solidFill>
              </a:rPr>
              <a:t>Masa, Eléctrica-Electrónica, Química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832058"/>
            <a:ext cx="8640960" cy="5016758"/>
          </a:xfrm>
          <a:prstGeom prst="rect">
            <a:avLst/>
          </a:prstGeom>
        </p:spPr>
        <p:txBody>
          <a:bodyPr wrap="square">
            <a:spAutoFit/>
          </a:bodyPr>
          <a:lstStyle/>
          <a:p>
            <a:r>
              <a:rPr lang="es-MX" sz="3200" dirty="0" smtClean="0"/>
              <a:t>Alcance de evaluación: </a:t>
            </a:r>
            <a:endParaRPr lang="es-MX" sz="3200" dirty="0" smtClean="0">
              <a:solidFill>
                <a:schemeClr val="tx2"/>
              </a:solidFill>
            </a:endParaRPr>
          </a:p>
          <a:p>
            <a:r>
              <a:rPr lang="es-MX" dirty="0" smtClean="0">
                <a:solidFill>
                  <a:schemeClr val="tx2"/>
                </a:solidFill>
              </a:rPr>
              <a:t>-NMX-EC-17025-IMNC-2006</a:t>
            </a:r>
          </a:p>
          <a:p>
            <a:r>
              <a:rPr lang="es-MX" dirty="0" smtClean="0">
                <a:solidFill>
                  <a:schemeClr val="tx2"/>
                </a:solidFill>
              </a:rPr>
              <a:t>- Criterios de aplicación de NMX-EC-17025-IMNC-2006 (CA17025, MP-FE005-07, 2012-01-27) 	</a:t>
            </a:r>
          </a:p>
          <a:p>
            <a:r>
              <a:rPr lang="es-MX" dirty="0" smtClean="0">
                <a:solidFill>
                  <a:schemeClr val="tx2"/>
                </a:solidFill>
              </a:rPr>
              <a:t>- Procedimientos de ensayo establecidos de acuerdo a los trámites mencionados 	</a:t>
            </a:r>
          </a:p>
          <a:p>
            <a:r>
              <a:rPr lang="es-MX" dirty="0" smtClean="0">
                <a:solidFill>
                  <a:schemeClr val="tx2"/>
                </a:solidFill>
              </a:rPr>
              <a:t>- Guías Técnicas de Trazabilidad e Incertidumbre vigentes en donde aplique 	</a:t>
            </a:r>
          </a:p>
          <a:p>
            <a:r>
              <a:rPr lang="es-MX" dirty="0" smtClean="0">
                <a:solidFill>
                  <a:schemeClr val="tx2"/>
                </a:solidFill>
              </a:rPr>
              <a:t>- Políticas de trazabilidad, Políticas de Incertidumbre, Políticas de ensayos de aptitud</a:t>
            </a:r>
          </a:p>
          <a:p>
            <a:r>
              <a:rPr lang="es-MX" dirty="0" smtClean="0">
                <a:solidFill>
                  <a:schemeClr val="tx2"/>
                </a:solidFill>
              </a:rPr>
              <a:t>- Ley Federal sobre Metrología y Normalización vigente (LFMN vigente) 	</a:t>
            </a:r>
          </a:p>
          <a:p>
            <a:r>
              <a:rPr lang="es-MX" dirty="0" smtClean="0">
                <a:solidFill>
                  <a:schemeClr val="tx2"/>
                </a:solidFill>
              </a:rPr>
              <a:t>- Reglamento de la LFMN vigente (RLFMN vigente) </a:t>
            </a:r>
          </a:p>
          <a:p>
            <a:r>
              <a:rPr lang="es-MX" dirty="0" smtClean="0">
                <a:solidFill>
                  <a:schemeClr val="tx2"/>
                </a:solidFill>
              </a:rPr>
              <a:t>- Sistema de Gestión de la Calidad del CIMAV (SG) </a:t>
            </a:r>
          </a:p>
          <a:p>
            <a:r>
              <a:rPr lang="es-MX" dirty="0" smtClean="0">
                <a:solidFill>
                  <a:schemeClr val="tx2"/>
                </a:solidFill>
              </a:rPr>
              <a:t>- Evaluación y acreditación de laboratorios de calibración y/o ensayo con base en la norma NMX-EC-17025-IMNC-2006 (MP-FP002-15, 2011-08-01) </a:t>
            </a:r>
          </a:p>
          <a:p>
            <a:r>
              <a:rPr lang="es-MX" b="1" dirty="0" smtClean="0">
                <a:solidFill>
                  <a:schemeClr val="tx2"/>
                </a:solidFill>
              </a:rPr>
              <a:t>Listas de verificación </a:t>
            </a:r>
          </a:p>
          <a:p>
            <a:r>
              <a:rPr lang="es-MX" dirty="0" smtClean="0">
                <a:solidFill>
                  <a:schemeClr val="tx2"/>
                </a:solidFill>
              </a:rPr>
              <a:t>- FOR-LAB-010-01 </a:t>
            </a:r>
          </a:p>
          <a:p>
            <a:pPr>
              <a:buFontTx/>
              <a:buChar char="-"/>
            </a:pPr>
            <a:r>
              <a:rPr lang="es-MX" dirty="0" smtClean="0">
                <a:solidFill>
                  <a:schemeClr val="tx2"/>
                </a:solidFill>
              </a:rPr>
              <a:t>FOR-LAB-009-00</a:t>
            </a:r>
          </a:p>
          <a:p>
            <a:r>
              <a:rPr lang="es-MX" dirty="0" smtClean="0">
                <a:solidFill>
                  <a:schemeClr val="tx2"/>
                </a:solidFill>
              </a:rPr>
              <a:t>-Listas de verificación técnica</a:t>
            </a:r>
          </a:p>
          <a:p>
            <a:r>
              <a:rPr lang="es-MX" dirty="0" smtClean="0">
                <a:solidFill>
                  <a:schemeClr val="tx2"/>
                </a:solidFill>
              </a:rPr>
              <a:t>-Listas de verificación CMC </a:t>
            </a:r>
            <a:r>
              <a:rPr lang="es-MX" b="1" dirty="0" smtClean="0">
                <a:solidFill>
                  <a:schemeClr val="tx2"/>
                </a:solidFill>
              </a:rPr>
              <a:t>	</a:t>
            </a:r>
          </a:p>
        </p:txBody>
      </p:sp>
      <p:sp>
        <p:nvSpPr>
          <p:cNvPr id="3" name="2 Rectángulo"/>
          <p:cNvSpPr/>
          <p:nvPr/>
        </p:nvSpPr>
        <p:spPr>
          <a:xfrm>
            <a:off x="5436096" y="44624"/>
            <a:ext cx="3434979" cy="461665"/>
          </a:xfrm>
          <a:prstGeom prst="rect">
            <a:avLst/>
          </a:prstGeom>
        </p:spPr>
        <p:txBody>
          <a:bodyPr wrap="none">
            <a:spAutoFit/>
          </a:bodyPr>
          <a:lstStyle/>
          <a:p>
            <a:pPr marL="457200" indent="-457200"/>
            <a:r>
              <a:rPr lang="es-MX" sz="2400" b="1" dirty="0" smtClean="0">
                <a:solidFill>
                  <a:schemeClr val="tx2"/>
                </a:solidFill>
              </a:rPr>
              <a:t>2. VISITA DE EVALUACIÓN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88640"/>
            <a:ext cx="7398568" cy="830997"/>
          </a:xfrm>
          <a:prstGeom prst="rect">
            <a:avLst/>
          </a:prstGeom>
        </p:spPr>
        <p:txBody>
          <a:bodyPr wrap="square">
            <a:spAutoFit/>
          </a:bodyPr>
          <a:lstStyle/>
          <a:p>
            <a:pPr marL="457200" lvl="0" indent="-457200" algn="r"/>
            <a:r>
              <a:rPr lang="es-MX" sz="2400" b="1" dirty="0" smtClean="0">
                <a:solidFill>
                  <a:schemeClr val="tx2"/>
                </a:solidFill>
              </a:rPr>
              <a:t>3. </a:t>
            </a:r>
            <a:r>
              <a:rPr lang="es-MX" sz="2400" b="1" cap="all" dirty="0" smtClean="0">
                <a:solidFill>
                  <a:schemeClr val="tx2"/>
                </a:solidFill>
              </a:rPr>
              <a:t>Nueva Responsable del </a:t>
            </a:r>
          </a:p>
          <a:p>
            <a:pPr marL="457200" lvl="0" indent="-457200" algn="r"/>
            <a:r>
              <a:rPr lang="es-MX" sz="2400" b="1" cap="all" dirty="0" smtClean="0">
                <a:solidFill>
                  <a:schemeClr val="tx2"/>
                </a:solidFill>
              </a:rPr>
              <a:t>Control de Documentos</a:t>
            </a:r>
          </a:p>
        </p:txBody>
      </p:sp>
      <p:pic>
        <p:nvPicPr>
          <p:cNvPr id="1026" name="Picture 2"/>
          <p:cNvPicPr>
            <a:picLocks noChangeAspect="1" noChangeArrowheads="1"/>
          </p:cNvPicPr>
          <p:nvPr/>
        </p:nvPicPr>
        <p:blipFill>
          <a:blip r:embed="rId2" cstate="print"/>
          <a:srcRect/>
          <a:stretch>
            <a:fillRect/>
          </a:stretch>
        </p:blipFill>
        <p:spPr bwMode="auto">
          <a:xfrm>
            <a:off x="323528" y="1196752"/>
            <a:ext cx="3600400" cy="36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2 Rectángulo"/>
          <p:cNvSpPr/>
          <p:nvPr/>
        </p:nvSpPr>
        <p:spPr>
          <a:xfrm>
            <a:off x="3851920" y="1916832"/>
            <a:ext cx="4716016" cy="3539430"/>
          </a:xfrm>
          <a:prstGeom prst="rect">
            <a:avLst/>
          </a:prstGeom>
          <a:noFill/>
          <a:ln>
            <a:noFill/>
          </a:ln>
        </p:spPr>
        <p:txBody>
          <a:bodyPr wrap="square">
            <a:spAutoFit/>
          </a:bodyPr>
          <a:lstStyle/>
          <a:p>
            <a:r>
              <a:rPr lang="es-MX" sz="3200" b="1" dirty="0" smtClean="0"/>
              <a:t>ROSA MARIA GARCIA FIGUEROA</a:t>
            </a:r>
            <a:r>
              <a:rPr lang="es-MX" sz="3200" dirty="0" smtClean="0"/>
              <a:t/>
            </a:r>
            <a:br>
              <a:rPr lang="es-MX" sz="3200" dirty="0" smtClean="0"/>
            </a:br>
            <a:r>
              <a:rPr lang="es-MX" sz="3200" dirty="0" err="1" smtClean="0"/>
              <a:t>Extension</a:t>
            </a:r>
            <a:r>
              <a:rPr lang="es-MX" sz="3200" dirty="0" smtClean="0"/>
              <a:t>: 1116</a:t>
            </a:r>
            <a:br>
              <a:rPr lang="es-MX" sz="3200" dirty="0" smtClean="0"/>
            </a:br>
            <a:r>
              <a:rPr lang="es-MX" sz="3200" dirty="0" smtClean="0"/>
              <a:t>E-Mail: </a:t>
            </a:r>
            <a:r>
              <a:rPr lang="es-MX" sz="3200" dirty="0" smtClean="0">
                <a:hlinkClick r:id="rId3"/>
              </a:rPr>
              <a:t>rosa.garcia@cimav.edu.mx</a:t>
            </a:r>
            <a:r>
              <a:rPr lang="es-MX" sz="3200" dirty="0" smtClean="0"/>
              <a:t/>
            </a:r>
            <a:br>
              <a:rPr lang="es-MX" sz="3200" dirty="0" smtClean="0"/>
            </a:br>
            <a:r>
              <a:rPr lang="es-MX" sz="3200" dirty="0" err="1" smtClean="0"/>
              <a:t>Area</a:t>
            </a:r>
            <a:r>
              <a:rPr lang="es-MX" sz="3200" dirty="0" smtClean="0"/>
              <a:t>: DIRECCION DE ADMON Y FINANZAS</a:t>
            </a:r>
            <a:endParaRPr lang="es-MX"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4624"/>
            <a:ext cx="7056784" cy="830997"/>
          </a:xfrm>
          <a:prstGeom prst="rect">
            <a:avLst/>
          </a:prstGeom>
        </p:spPr>
        <p:txBody>
          <a:bodyPr wrap="square">
            <a:spAutoFit/>
          </a:bodyPr>
          <a:lstStyle/>
          <a:p>
            <a:pPr marL="457200" lvl="0" indent="-457200" algn="r"/>
            <a:r>
              <a:rPr lang="es-MX" sz="2400" b="1" cap="all" dirty="0" smtClean="0">
                <a:solidFill>
                  <a:schemeClr val="tx2"/>
                </a:solidFill>
              </a:rPr>
              <a:t>4. Información del SGC</a:t>
            </a:r>
          </a:p>
          <a:p>
            <a:pPr marL="457200" lvl="0" indent="-457200" algn="r"/>
            <a:r>
              <a:rPr lang="es-MX" sz="2400" b="1" cap="all" dirty="0" smtClean="0">
                <a:solidFill>
                  <a:schemeClr val="tx2"/>
                </a:solidFill>
              </a:rPr>
              <a:t> en integra</a:t>
            </a:r>
          </a:p>
        </p:txBody>
      </p:sp>
      <p:sp>
        <p:nvSpPr>
          <p:cNvPr id="2050" name="File"/>
          <p:cNvSpPr>
            <a:spLocks noEditPoints="1" noChangeArrowheads="1"/>
          </p:cNvSpPr>
          <p:nvPr/>
        </p:nvSpPr>
        <p:spPr bwMode="auto">
          <a:xfrm>
            <a:off x="395536" y="692696"/>
            <a:ext cx="576064" cy="4320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sz="1600" dirty="0"/>
          </a:p>
        </p:txBody>
      </p:sp>
      <p:sp>
        <p:nvSpPr>
          <p:cNvPr id="4" name="3 CuadroTexto"/>
          <p:cNvSpPr txBox="1"/>
          <p:nvPr/>
        </p:nvSpPr>
        <p:spPr>
          <a:xfrm>
            <a:off x="1043608" y="764704"/>
            <a:ext cx="2945935" cy="338554"/>
          </a:xfrm>
          <a:prstGeom prst="rect">
            <a:avLst/>
          </a:prstGeom>
          <a:noFill/>
        </p:spPr>
        <p:txBody>
          <a:bodyPr wrap="none" rtlCol="0">
            <a:spAutoFit/>
          </a:bodyPr>
          <a:lstStyle/>
          <a:p>
            <a:r>
              <a:rPr lang="es-MX" sz="1600" b="1" dirty="0" smtClean="0"/>
              <a:t>Sistema de Gestión de la Calidad</a:t>
            </a:r>
            <a:endParaRPr lang="es-MX" sz="1600" b="1" dirty="0"/>
          </a:p>
        </p:txBody>
      </p:sp>
      <p:sp>
        <p:nvSpPr>
          <p:cNvPr id="5" name="File"/>
          <p:cNvSpPr>
            <a:spLocks noEditPoints="1" noChangeArrowheads="1"/>
          </p:cNvSpPr>
          <p:nvPr/>
        </p:nvSpPr>
        <p:spPr bwMode="auto">
          <a:xfrm>
            <a:off x="1233943" y="1124744"/>
            <a:ext cx="432048" cy="28803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sz="1600" dirty="0"/>
          </a:p>
        </p:txBody>
      </p:sp>
      <p:sp>
        <p:nvSpPr>
          <p:cNvPr id="6" name="5 CuadroTexto"/>
          <p:cNvSpPr txBox="1"/>
          <p:nvPr/>
        </p:nvSpPr>
        <p:spPr>
          <a:xfrm>
            <a:off x="1818391" y="1124744"/>
            <a:ext cx="2197718" cy="830997"/>
          </a:xfrm>
          <a:prstGeom prst="rect">
            <a:avLst/>
          </a:prstGeom>
          <a:noFill/>
        </p:spPr>
        <p:txBody>
          <a:bodyPr wrap="none" rtlCol="0">
            <a:spAutoFit/>
          </a:bodyPr>
          <a:lstStyle/>
          <a:p>
            <a:r>
              <a:rPr lang="es-MX" sz="1600" b="1" dirty="0" smtClean="0"/>
              <a:t>Control de Documentos</a:t>
            </a:r>
          </a:p>
          <a:p>
            <a:pPr>
              <a:buFont typeface="Arial" pitchFamily="34" charset="0"/>
              <a:buChar char="•"/>
            </a:pPr>
            <a:r>
              <a:rPr lang="es-MX" sz="1600" dirty="0" smtClean="0">
                <a:solidFill>
                  <a:schemeClr val="accent2"/>
                </a:solidFill>
              </a:rPr>
              <a:t>Documentos Externos</a:t>
            </a:r>
          </a:p>
          <a:p>
            <a:pPr>
              <a:buFont typeface="Arial" pitchFamily="34" charset="0"/>
              <a:buChar char="•"/>
            </a:pPr>
            <a:r>
              <a:rPr lang="es-MX" sz="1600" dirty="0" smtClean="0">
                <a:solidFill>
                  <a:schemeClr val="accent2"/>
                </a:solidFill>
              </a:rPr>
              <a:t>Documentos Internos</a:t>
            </a:r>
          </a:p>
        </p:txBody>
      </p:sp>
      <p:sp>
        <p:nvSpPr>
          <p:cNvPr id="8" name="File"/>
          <p:cNvSpPr>
            <a:spLocks noEditPoints="1" noChangeArrowheads="1"/>
          </p:cNvSpPr>
          <p:nvPr/>
        </p:nvSpPr>
        <p:spPr bwMode="auto">
          <a:xfrm>
            <a:off x="1233943" y="1844824"/>
            <a:ext cx="432048" cy="28803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sz="1600" dirty="0"/>
          </a:p>
        </p:txBody>
      </p:sp>
      <p:sp>
        <p:nvSpPr>
          <p:cNvPr id="9" name="8 CuadroTexto"/>
          <p:cNvSpPr txBox="1"/>
          <p:nvPr/>
        </p:nvSpPr>
        <p:spPr>
          <a:xfrm>
            <a:off x="1818391" y="1844824"/>
            <a:ext cx="4697825" cy="1077218"/>
          </a:xfrm>
          <a:prstGeom prst="rect">
            <a:avLst/>
          </a:prstGeom>
          <a:noFill/>
        </p:spPr>
        <p:txBody>
          <a:bodyPr wrap="none" rtlCol="0">
            <a:spAutoFit/>
          </a:bodyPr>
          <a:lstStyle/>
          <a:p>
            <a:r>
              <a:rPr lang="es-MX" sz="1600" b="1" dirty="0" smtClean="0"/>
              <a:t>Coordinación del Programa Institucional de la Calidad</a:t>
            </a:r>
            <a:endParaRPr lang="es-MX" sz="1600" b="1" dirty="0" smtClean="0"/>
          </a:p>
          <a:p>
            <a:pPr>
              <a:buFont typeface="Arial" pitchFamily="34" charset="0"/>
              <a:buChar char="•"/>
            </a:pPr>
            <a:r>
              <a:rPr lang="es-MX" sz="1600" dirty="0" smtClean="0">
                <a:solidFill>
                  <a:schemeClr val="accent2"/>
                </a:solidFill>
              </a:rPr>
              <a:t>Auditorías Externas (Informe 9001, Informes 17025)</a:t>
            </a:r>
          </a:p>
          <a:p>
            <a:pPr>
              <a:buFont typeface="Arial" pitchFamily="34" charset="0"/>
              <a:buChar char="•"/>
            </a:pPr>
            <a:r>
              <a:rPr lang="es-MX" sz="1600" dirty="0" smtClean="0">
                <a:solidFill>
                  <a:schemeClr val="accent2"/>
                </a:solidFill>
              </a:rPr>
              <a:t>Revisiones por la Dirección </a:t>
            </a:r>
            <a:r>
              <a:rPr lang="es-MX" sz="1600" dirty="0" smtClean="0">
                <a:solidFill>
                  <a:schemeClr val="accent2"/>
                </a:solidFill>
              </a:rPr>
              <a:t> </a:t>
            </a:r>
            <a:r>
              <a:rPr lang="es-MX" sz="1600" u="sng" dirty="0" smtClean="0"/>
              <a:t>Presentaciones</a:t>
            </a:r>
            <a:r>
              <a:rPr lang="es-MX" sz="1600" dirty="0" smtClean="0"/>
              <a:t> I </a:t>
            </a:r>
            <a:r>
              <a:rPr lang="es-MX" sz="1600" u="sng" dirty="0" smtClean="0"/>
              <a:t>Minutas</a:t>
            </a:r>
            <a:endParaRPr lang="es-MX" sz="1600" u="sng" dirty="0" smtClean="0"/>
          </a:p>
          <a:p>
            <a:pPr>
              <a:buFont typeface="Arial" pitchFamily="34" charset="0"/>
              <a:buChar char="•"/>
            </a:pPr>
            <a:r>
              <a:rPr lang="es-MX" sz="1600" dirty="0" smtClean="0">
                <a:solidFill>
                  <a:schemeClr val="accent2"/>
                </a:solidFill>
              </a:rPr>
              <a:t>Reuniones Informativas </a:t>
            </a:r>
            <a:r>
              <a:rPr lang="es-MX" sz="1600" u="sng" dirty="0" smtClean="0"/>
              <a:t>Presentaciones</a:t>
            </a:r>
            <a:r>
              <a:rPr lang="es-MX" sz="1600" dirty="0" smtClean="0"/>
              <a:t> I </a:t>
            </a:r>
            <a:r>
              <a:rPr lang="es-MX" sz="1600" u="sng" dirty="0" smtClean="0"/>
              <a:t>Minutas</a:t>
            </a:r>
            <a:endParaRPr lang="es-MX" sz="1600" dirty="0" smtClean="0">
              <a:solidFill>
                <a:schemeClr val="accent2"/>
              </a:solidFill>
            </a:endParaRPr>
          </a:p>
        </p:txBody>
      </p:sp>
      <p:sp>
        <p:nvSpPr>
          <p:cNvPr id="10" name="File"/>
          <p:cNvSpPr>
            <a:spLocks noEditPoints="1" noChangeArrowheads="1"/>
          </p:cNvSpPr>
          <p:nvPr/>
        </p:nvSpPr>
        <p:spPr bwMode="auto">
          <a:xfrm>
            <a:off x="1233943" y="2855838"/>
            <a:ext cx="432048" cy="28803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sz="1600" dirty="0"/>
          </a:p>
        </p:txBody>
      </p:sp>
      <p:sp>
        <p:nvSpPr>
          <p:cNvPr id="11" name="10 CuadroTexto"/>
          <p:cNvSpPr txBox="1"/>
          <p:nvPr/>
        </p:nvSpPr>
        <p:spPr>
          <a:xfrm>
            <a:off x="1818391" y="2855838"/>
            <a:ext cx="4091376" cy="2308324"/>
          </a:xfrm>
          <a:prstGeom prst="rect">
            <a:avLst/>
          </a:prstGeom>
          <a:noFill/>
        </p:spPr>
        <p:txBody>
          <a:bodyPr wrap="none" rtlCol="0">
            <a:spAutoFit/>
          </a:bodyPr>
          <a:lstStyle/>
          <a:p>
            <a:r>
              <a:rPr lang="es-MX" sz="1600" b="1" dirty="0" smtClean="0"/>
              <a:t>Equipos </a:t>
            </a:r>
            <a:r>
              <a:rPr lang="es-MX" sz="1600" b="1" dirty="0" smtClean="0"/>
              <a:t>de </a:t>
            </a:r>
            <a:r>
              <a:rPr lang="es-MX" sz="1600" b="1" dirty="0" smtClean="0"/>
              <a:t>la Calidad</a:t>
            </a:r>
          </a:p>
          <a:p>
            <a:r>
              <a:rPr lang="es-MX" sz="1600" b="1" dirty="0" smtClean="0">
                <a:solidFill>
                  <a:srgbClr val="C00000"/>
                </a:solidFill>
              </a:rPr>
              <a:t>Auditores Internos</a:t>
            </a:r>
          </a:p>
          <a:p>
            <a:r>
              <a:rPr lang="es-MX" sz="1600" dirty="0" smtClean="0">
                <a:solidFill>
                  <a:schemeClr val="accent1"/>
                </a:solidFill>
              </a:rPr>
              <a:t>Auditorías Internas 2011</a:t>
            </a:r>
          </a:p>
          <a:p>
            <a:pPr>
              <a:buFont typeface="Arial" pitchFamily="34" charset="0"/>
              <a:buChar char="•"/>
            </a:pPr>
            <a:r>
              <a:rPr lang="es-MX" sz="1600" u="sng" dirty="0" smtClean="0">
                <a:solidFill>
                  <a:schemeClr val="accent1"/>
                </a:solidFill>
              </a:rPr>
              <a:t>Programa </a:t>
            </a:r>
          </a:p>
          <a:p>
            <a:pPr>
              <a:buFont typeface="Arial" pitchFamily="34" charset="0"/>
              <a:buChar char="•"/>
            </a:pPr>
            <a:r>
              <a:rPr lang="es-MX" sz="1600" u="sng" dirty="0" smtClean="0">
                <a:solidFill>
                  <a:schemeClr val="accent1"/>
                </a:solidFill>
              </a:rPr>
              <a:t>Plan</a:t>
            </a:r>
          </a:p>
          <a:p>
            <a:pPr>
              <a:buFont typeface="Arial" pitchFamily="34" charset="0"/>
              <a:buChar char="•"/>
            </a:pPr>
            <a:r>
              <a:rPr lang="es-MX" sz="1600" u="sng" dirty="0" smtClean="0">
                <a:solidFill>
                  <a:schemeClr val="accent1"/>
                </a:solidFill>
              </a:rPr>
              <a:t>Informe</a:t>
            </a:r>
          </a:p>
          <a:p>
            <a:endParaRPr lang="es-MX" sz="1600" dirty="0" smtClean="0">
              <a:solidFill>
                <a:schemeClr val="accent1"/>
              </a:solidFill>
            </a:endParaRPr>
          </a:p>
          <a:p>
            <a:r>
              <a:rPr lang="es-MX" sz="1600" dirty="0" smtClean="0">
                <a:solidFill>
                  <a:schemeClr val="accent1"/>
                </a:solidFill>
              </a:rPr>
              <a:t>Reuniones de trabajo </a:t>
            </a:r>
            <a:r>
              <a:rPr lang="es-MX" sz="1600" u="sng" dirty="0" smtClean="0"/>
              <a:t>Presentaciones</a:t>
            </a:r>
            <a:r>
              <a:rPr lang="es-MX" sz="1600" dirty="0" smtClean="0"/>
              <a:t> I </a:t>
            </a:r>
            <a:r>
              <a:rPr lang="es-MX" sz="1600" u="sng" dirty="0" smtClean="0"/>
              <a:t>Minutas</a:t>
            </a:r>
            <a:endParaRPr lang="es-MX" sz="1600" dirty="0" smtClean="0">
              <a:solidFill>
                <a:srgbClr val="C00000"/>
              </a:solidFill>
            </a:endParaRPr>
          </a:p>
          <a:p>
            <a:endParaRPr lang="es-MX" sz="16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19672" y="260648"/>
            <a:ext cx="6552728" cy="6463308"/>
          </a:xfrm>
          <a:prstGeom prst="rect">
            <a:avLst/>
          </a:prstGeom>
        </p:spPr>
        <p:txBody>
          <a:bodyPr wrap="square">
            <a:spAutoFit/>
          </a:bodyPr>
          <a:lstStyle/>
          <a:p>
            <a:endParaRPr lang="es-MX" b="1" dirty="0" smtClean="0">
              <a:solidFill>
                <a:srgbClr val="C00000"/>
              </a:solidFill>
            </a:endParaRPr>
          </a:p>
          <a:p>
            <a:r>
              <a:rPr lang="es-MX" b="1" dirty="0" smtClean="0">
                <a:solidFill>
                  <a:srgbClr val="C00000"/>
                </a:solidFill>
              </a:rPr>
              <a:t>Equipo </a:t>
            </a:r>
            <a:r>
              <a:rPr lang="es-MX" b="1" dirty="0" smtClean="0">
                <a:solidFill>
                  <a:srgbClr val="C00000"/>
                </a:solidFill>
              </a:rPr>
              <a:t>de Comunicación</a:t>
            </a:r>
          </a:p>
          <a:p>
            <a:r>
              <a:rPr lang="es-MX" dirty="0" smtClean="0">
                <a:solidFill>
                  <a:schemeClr val="accent1"/>
                </a:solidFill>
              </a:rPr>
              <a:t>Informe de evaluación de la comunicación</a:t>
            </a:r>
          </a:p>
          <a:p>
            <a:r>
              <a:rPr lang="es-MX" dirty="0" smtClean="0">
                <a:solidFill>
                  <a:schemeClr val="accent1"/>
                </a:solidFill>
              </a:rPr>
              <a:t>Reuniones de trabajo</a:t>
            </a:r>
            <a:r>
              <a:rPr lang="es-MX" dirty="0" smtClean="0">
                <a:solidFill>
                  <a:srgbClr val="C00000"/>
                </a:solidFill>
              </a:rPr>
              <a:t> </a:t>
            </a:r>
            <a:r>
              <a:rPr lang="es-MX" u="sng" dirty="0" smtClean="0"/>
              <a:t>Presentaciones</a:t>
            </a:r>
            <a:r>
              <a:rPr lang="es-MX" dirty="0" smtClean="0"/>
              <a:t> I </a:t>
            </a:r>
            <a:r>
              <a:rPr lang="es-MX" u="sng" dirty="0" smtClean="0"/>
              <a:t>Minutas</a:t>
            </a:r>
            <a:endParaRPr lang="es-MX" dirty="0" smtClean="0">
              <a:solidFill>
                <a:srgbClr val="C00000"/>
              </a:solidFill>
            </a:endParaRPr>
          </a:p>
          <a:p>
            <a:endParaRPr lang="es-MX" b="1" dirty="0" smtClean="0">
              <a:solidFill>
                <a:srgbClr val="C00000"/>
              </a:solidFill>
            </a:endParaRPr>
          </a:p>
          <a:p>
            <a:r>
              <a:rPr lang="es-MX" b="1" dirty="0" smtClean="0">
                <a:solidFill>
                  <a:srgbClr val="C00000"/>
                </a:solidFill>
              </a:rPr>
              <a:t>Equipo </a:t>
            </a:r>
            <a:r>
              <a:rPr lang="es-MX" b="1" dirty="0" smtClean="0">
                <a:solidFill>
                  <a:srgbClr val="C00000"/>
                </a:solidFill>
              </a:rPr>
              <a:t>de Mejora Continua</a:t>
            </a:r>
          </a:p>
          <a:p>
            <a:r>
              <a:rPr lang="es-MX" dirty="0" smtClean="0">
                <a:solidFill>
                  <a:schemeClr val="accent1"/>
                </a:solidFill>
              </a:rPr>
              <a:t>Informe del análisis de la mejora continua</a:t>
            </a:r>
          </a:p>
          <a:p>
            <a:r>
              <a:rPr lang="es-MX" dirty="0" smtClean="0">
                <a:solidFill>
                  <a:schemeClr val="accent1"/>
                </a:solidFill>
              </a:rPr>
              <a:t>Reuniones de trabajo </a:t>
            </a:r>
            <a:r>
              <a:rPr lang="es-MX" u="sng" dirty="0" smtClean="0"/>
              <a:t>Presentaciones</a:t>
            </a:r>
            <a:r>
              <a:rPr lang="es-MX" dirty="0" smtClean="0"/>
              <a:t> I </a:t>
            </a:r>
            <a:r>
              <a:rPr lang="es-MX" u="sng" dirty="0" smtClean="0"/>
              <a:t>Minutas</a:t>
            </a:r>
            <a:endParaRPr lang="es-MX" dirty="0" smtClean="0">
              <a:solidFill>
                <a:srgbClr val="C00000"/>
              </a:solidFill>
            </a:endParaRPr>
          </a:p>
          <a:p>
            <a:endParaRPr lang="es-MX" b="1" dirty="0" smtClean="0">
              <a:solidFill>
                <a:srgbClr val="C00000"/>
              </a:solidFill>
            </a:endParaRPr>
          </a:p>
          <a:p>
            <a:r>
              <a:rPr lang="es-MX" b="1" dirty="0" smtClean="0">
                <a:solidFill>
                  <a:srgbClr val="C00000"/>
                </a:solidFill>
              </a:rPr>
              <a:t>Equipo </a:t>
            </a:r>
            <a:r>
              <a:rPr lang="es-MX" b="1" dirty="0" smtClean="0">
                <a:solidFill>
                  <a:srgbClr val="C00000"/>
                </a:solidFill>
              </a:rPr>
              <a:t>de Satisfacción del Cliente</a:t>
            </a:r>
          </a:p>
          <a:p>
            <a:r>
              <a:rPr lang="es-MX" dirty="0" smtClean="0">
                <a:solidFill>
                  <a:schemeClr val="accent1"/>
                </a:solidFill>
              </a:rPr>
              <a:t>Informes del Sondeo de Satisfacción</a:t>
            </a:r>
          </a:p>
          <a:p>
            <a:r>
              <a:rPr lang="es-MX" dirty="0" smtClean="0">
                <a:solidFill>
                  <a:schemeClr val="accent1"/>
                </a:solidFill>
              </a:rPr>
              <a:t>Reuniones de trabajo </a:t>
            </a:r>
            <a:r>
              <a:rPr lang="es-MX" u="sng" dirty="0" smtClean="0"/>
              <a:t>Presentaciones</a:t>
            </a:r>
            <a:r>
              <a:rPr lang="es-MX" dirty="0" smtClean="0"/>
              <a:t> I </a:t>
            </a:r>
            <a:r>
              <a:rPr lang="es-MX" u="sng" dirty="0" smtClean="0"/>
              <a:t>Minutas</a:t>
            </a:r>
            <a:endParaRPr lang="es-MX" dirty="0" smtClean="0">
              <a:solidFill>
                <a:srgbClr val="C00000"/>
              </a:solidFill>
            </a:endParaRPr>
          </a:p>
          <a:p>
            <a:endParaRPr lang="es-MX" b="1" dirty="0" smtClean="0">
              <a:solidFill>
                <a:srgbClr val="C00000"/>
              </a:solidFill>
            </a:endParaRPr>
          </a:p>
          <a:p>
            <a:r>
              <a:rPr lang="es-MX" b="1" dirty="0" smtClean="0">
                <a:solidFill>
                  <a:srgbClr val="C00000"/>
                </a:solidFill>
              </a:rPr>
              <a:t>Equipo </a:t>
            </a:r>
            <a:r>
              <a:rPr lang="es-MX" b="1" dirty="0" smtClean="0">
                <a:solidFill>
                  <a:srgbClr val="C00000"/>
                </a:solidFill>
              </a:rPr>
              <a:t>de Planeación</a:t>
            </a:r>
          </a:p>
          <a:p>
            <a:r>
              <a:rPr lang="es-MX" dirty="0" smtClean="0">
                <a:solidFill>
                  <a:schemeClr val="accent1"/>
                </a:solidFill>
              </a:rPr>
              <a:t>Seguimiento a </a:t>
            </a:r>
            <a:r>
              <a:rPr lang="es-MX" dirty="0" smtClean="0">
                <a:solidFill>
                  <a:schemeClr val="accent1"/>
                </a:solidFill>
              </a:rPr>
              <a:t>Indicadores 2011</a:t>
            </a:r>
            <a:endParaRPr lang="es-MX" dirty="0" smtClean="0">
              <a:solidFill>
                <a:schemeClr val="accent1"/>
              </a:solidFill>
            </a:endParaRPr>
          </a:p>
          <a:p>
            <a:pPr>
              <a:buFont typeface="Arial" pitchFamily="34" charset="0"/>
              <a:buChar char="•"/>
            </a:pPr>
            <a:r>
              <a:rPr lang="es-MX" sz="1600" u="sng" dirty="0" smtClean="0">
                <a:solidFill>
                  <a:schemeClr val="accent1"/>
                </a:solidFill>
              </a:rPr>
              <a:t>1er Trimestre</a:t>
            </a:r>
          </a:p>
          <a:p>
            <a:pPr>
              <a:buFont typeface="Arial" pitchFamily="34" charset="0"/>
              <a:buChar char="•"/>
            </a:pPr>
            <a:r>
              <a:rPr lang="es-MX" sz="1600" u="sng" dirty="0" smtClean="0">
                <a:solidFill>
                  <a:schemeClr val="accent1"/>
                </a:solidFill>
              </a:rPr>
              <a:t>2o Trimestre</a:t>
            </a:r>
          </a:p>
          <a:p>
            <a:pPr>
              <a:buFont typeface="Arial" pitchFamily="34" charset="0"/>
              <a:buChar char="•"/>
            </a:pPr>
            <a:r>
              <a:rPr lang="es-MX" sz="1600" u="sng" dirty="0" smtClean="0">
                <a:solidFill>
                  <a:schemeClr val="accent1"/>
                </a:solidFill>
              </a:rPr>
              <a:t>3er Trimestre</a:t>
            </a:r>
          </a:p>
          <a:p>
            <a:pPr>
              <a:buFont typeface="Arial" pitchFamily="34" charset="0"/>
              <a:buChar char="•"/>
            </a:pPr>
            <a:r>
              <a:rPr lang="es-MX" sz="1600" u="sng" dirty="0" smtClean="0">
                <a:solidFill>
                  <a:schemeClr val="accent1"/>
                </a:solidFill>
              </a:rPr>
              <a:t>4o Trimestre</a:t>
            </a:r>
          </a:p>
          <a:p>
            <a:endParaRPr lang="es-MX" dirty="0" smtClean="0">
              <a:solidFill>
                <a:schemeClr val="accent1"/>
              </a:solidFill>
            </a:endParaRPr>
          </a:p>
          <a:p>
            <a:r>
              <a:rPr lang="es-MX" dirty="0" smtClean="0">
                <a:solidFill>
                  <a:schemeClr val="accent1"/>
                </a:solidFill>
              </a:rPr>
              <a:t>Reuniones </a:t>
            </a:r>
            <a:r>
              <a:rPr lang="es-MX" dirty="0" smtClean="0">
                <a:solidFill>
                  <a:schemeClr val="accent1"/>
                </a:solidFill>
              </a:rPr>
              <a:t>de trabajo </a:t>
            </a:r>
            <a:r>
              <a:rPr lang="es-MX" u="sng" dirty="0" smtClean="0"/>
              <a:t>Presentaciones</a:t>
            </a:r>
            <a:r>
              <a:rPr lang="es-MX" dirty="0" smtClean="0"/>
              <a:t> I </a:t>
            </a:r>
            <a:r>
              <a:rPr lang="es-MX" u="sng" dirty="0" smtClean="0"/>
              <a:t>Minutas</a:t>
            </a:r>
            <a:endParaRPr lang="es-MX" dirty="0" smtClean="0">
              <a:solidFill>
                <a:srgbClr val="C00000"/>
              </a:solidFill>
            </a:endParaRPr>
          </a:p>
          <a:p>
            <a:endParaRPr lang="es-MX" dirty="0" smtClean="0">
              <a:solidFill>
                <a:srgbClr val="C00000"/>
              </a:solidFill>
            </a:endParaRPr>
          </a:p>
          <a:p>
            <a:pPr>
              <a:buFont typeface="Arial" pitchFamily="34" charset="0"/>
              <a:buChar char="•"/>
            </a:pPr>
            <a:endParaRPr lang="es-MX" b="1" dirty="0">
              <a:solidFill>
                <a:srgbClr val="C00000"/>
              </a:solidFill>
            </a:endParaRPr>
          </a:p>
        </p:txBody>
      </p:sp>
      <p:sp>
        <p:nvSpPr>
          <p:cNvPr id="7" name="6 Rectángulo"/>
          <p:cNvSpPr/>
          <p:nvPr/>
        </p:nvSpPr>
        <p:spPr>
          <a:xfrm>
            <a:off x="1835696" y="44624"/>
            <a:ext cx="7056784" cy="830997"/>
          </a:xfrm>
          <a:prstGeom prst="rect">
            <a:avLst/>
          </a:prstGeom>
        </p:spPr>
        <p:txBody>
          <a:bodyPr wrap="square">
            <a:spAutoFit/>
          </a:bodyPr>
          <a:lstStyle/>
          <a:p>
            <a:pPr marL="457200" lvl="0" indent="-457200" algn="r"/>
            <a:r>
              <a:rPr lang="es-MX" sz="2400" b="1" cap="all" dirty="0" smtClean="0">
                <a:solidFill>
                  <a:schemeClr val="tx2"/>
                </a:solidFill>
              </a:rPr>
              <a:t>4. Información del SGC</a:t>
            </a:r>
          </a:p>
          <a:p>
            <a:pPr marL="457200" lvl="0" indent="-457200" algn="r"/>
            <a:r>
              <a:rPr lang="es-MX" sz="2400" b="1" cap="all" dirty="0" smtClean="0">
                <a:solidFill>
                  <a:schemeClr val="tx2"/>
                </a:solidFill>
              </a:rPr>
              <a:t> en integra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305342"/>
            <a:ext cx="8568952" cy="4154984"/>
          </a:xfrm>
          <a:prstGeom prst="rect">
            <a:avLst/>
          </a:prstGeom>
        </p:spPr>
        <p:txBody>
          <a:bodyPr wrap="square">
            <a:spAutoFit/>
          </a:bodyPr>
          <a:lstStyle/>
          <a:p>
            <a:r>
              <a:rPr lang="es-MX" sz="2400" b="1" dirty="0" smtClean="0">
                <a:solidFill>
                  <a:schemeClr val="tx2"/>
                </a:solidFill>
              </a:rPr>
              <a:t>AD01-10</a:t>
            </a:r>
          </a:p>
          <a:p>
            <a:endParaRPr lang="es-MX" sz="2400" dirty="0" smtClean="0">
              <a:solidFill>
                <a:schemeClr val="tx2"/>
              </a:solidFill>
            </a:endParaRPr>
          </a:p>
          <a:p>
            <a:r>
              <a:rPr lang="es-MX" sz="2400" dirty="0" smtClean="0">
                <a:solidFill>
                  <a:schemeClr val="tx2"/>
                </a:solidFill>
              </a:rPr>
              <a:t>3. Cuando las requisiciones provengan de laboratorios dentro del alcance de la acreditación, el </a:t>
            </a:r>
            <a:r>
              <a:rPr lang="es-MX" sz="2400" dirty="0" err="1" smtClean="0">
                <a:solidFill>
                  <a:schemeClr val="tx2"/>
                </a:solidFill>
              </a:rPr>
              <a:t>requisitor</a:t>
            </a:r>
            <a:r>
              <a:rPr lang="es-MX" sz="2400" dirty="0" smtClean="0">
                <a:solidFill>
                  <a:schemeClr val="tx2"/>
                </a:solidFill>
              </a:rPr>
              <a:t> debe documentar claramente en la descripción larga del formato AD01F01 de requisición de compra, o bien, en los documentos adjuntos a la misma, que se trata de servicios, suministros, reactivos y materiales consumibles que afectan la calidad de los ensayos y/o calibraciones, al igual que especificar las características técnicas requeridas. Los laboratorios mantienen los registros de la conformidad de los servicios, suministros, reactivos y materiales consumibles. </a:t>
            </a:r>
          </a:p>
        </p:txBody>
      </p:sp>
      <p:sp>
        <p:nvSpPr>
          <p:cNvPr id="3" name="2 Rectángulo"/>
          <p:cNvSpPr/>
          <p:nvPr/>
        </p:nvSpPr>
        <p:spPr>
          <a:xfrm>
            <a:off x="1835696" y="44624"/>
            <a:ext cx="7056784" cy="830997"/>
          </a:xfrm>
          <a:prstGeom prst="rect">
            <a:avLst/>
          </a:prstGeom>
        </p:spPr>
        <p:txBody>
          <a:bodyPr wrap="square">
            <a:spAutoFit/>
          </a:bodyPr>
          <a:lstStyle/>
          <a:p>
            <a:pPr marL="457200" lvl="0" indent="-457200" algn="r"/>
            <a:r>
              <a:rPr lang="es-MX" sz="2400" b="1" cap="all" dirty="0" smtClean="0">
                <a:solidFill>
                  <a:schemeClr val="tx2"/>
                </a:solidFill>
              </a:rPr>
              <a:t>4. Información del SGC</a:t>
            </a:r>
          </a:p>
          <a:p>
            <a:pPr marL="457200" lvl="0" indent="-457200" algn="r"/>
            <a:r>
              <a:rPr lang="es-MX" sz="2400" b="1" cap="all" dirty="0" smtClean="0">
                <a:solidFill>
                  <a:schemeClr val="tx2"/>
                </a:solidFill>
              </a:rPr>
              <a:t> en integra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4624"/>
            <a:ext cx="7056784" cy="830997"/>
          </a:xfrm>
          <a:prstGeom prst="rect">
            <a:avLst/>
          </a:prstGeom>
        </p:spPr>
        <p:txBody>
          <a:bodyPr wrap="square">
            <a:spAutoFit/>
          </a:bodyPr>
          <a:lstStyle/>
          <a:p>
            <a:pPr marL="457200" lvl="0" indent="-457200" algn="r"/>
            <a:r>
              <a:rPr lang="es-MX" sz="2400" b="1" cap="all" dirty="0" smtClean="0">
                <a:solidFill>
                  <a:schemeClr val="tx2"/>
                </a:solidFill>
              </a:rPr>
              <a:t>5. Comentarios DEL SONDEO</a:t>
            </a:r>
          </a:p>
          <a:p>
            <a:pPr marL="457200" lvl="0" indent="-457200" algn="r"/>
            <a:r>
              <a:rPr lang="es-MX" sz="2400" b="1" cap="all" dirty="0" smtClean="0">
                <a:solidFill>
                  <a:schemeClr val="tx2"/>
                </a:solidFill>
              </a:rPr>
              <a:t>DE SATISFACCIÓN</a:t>
            </a:r>
          </a:p>
        </p:txBody>
      </p:sp>
      <p:graphicFrame>
        <p:nvGraphicFramePr>
          <p:cNvPr id="3" name="2 Tabla"/>
          <p:cNvGraphicFramePr>
            <a:graphicFrameLocks noGrp="1"/>
          </p:cNvGraphicFramePr>
          <p:nvPr/>
        </p:nvGraphicFramePr>
        <p:xfrm>
          <a:off x="323528" y="1340768"/>
          <a:ext cx="8568952" cy="4648200"/>
        </p:xfrm>
        <a:graphic>
          <a:graphicData uri="http://schemas.openxmlformats.org/drawingml/2006/table">
            <a:tbl>
              <a:tblPr/>
              <a:tblGrid>
                <a:gridCol w="8568952"/>
              </a:tblGrid>
              <a:tr h="190500">
                <a:tc>
                  <a:txBody>
                    <a:bodyPr/>
                    <a:lstStyle/>
                    <a:p>
                      <a:pPr algn="l" fontAlgn="ctr">
                        <a:buFont typeface="Arial" pitchFamily="34" charset="0"/>
                        <a:buChar char="•"/>
                      </a:pPr>
                      <a:r>
                        <a:rPr lang="es-MX" sz="2000" b="0" i="0" u="none" strike="noStrike" dirty="0">
                          <a:solidFill>
                            <a:schemeClr val="tx2"/>
                          </a:solidFill>
                          <a:latin typeface="Arial Unicode MS"/>
                        </a:rPr>
                        <a:t>He recibido buen servicio por el CIMAV, gracias.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ctr">
                        <a:buFont typeface="Arial" pitchFamily="34" charset="0"/>
                        <a:buChar char="•"/>
                      </a:pPr>
                      <a:r>
                        <a:rPr lang="es-MX" sz="2000" b="0" i="0" u="none" strike="noStrike">
                          <a:solidFill>
                            <a:schemeClr val="tx2"/>
                          </a:solidFill>
                          <a:latin typeface="Arial Unicode MS"/>
                        </a:rPr>
                        <a:t>Todo muy bien.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0">
                <a:tc>
                  <a:txBody>
                    <a:bodyPr/>
                    <a:lstStyle/>
                    <a:p>
                      <a:pPr algn="l" fontAlgn="ctr">
                        <a:buFont typeface="Arial" pitchFamily="34" charset="0"/>
                        <a:buChar char="•"/>
                      </a:pPr>
                      <a:r>
                        <a:rPr lang="es-MX" sz="2000" b="0" i="0" u="none" strike="noStrike" dirty="0">
                          <a:solidFill>
                            <a:schemeClr val="tx2"/>
                          </a:solidFill>
                          <a:latin typeface="Arial Unicode MS"/>
                        </a:rPr>
                        <a:t>Necesitábamos un servicio a finales del año, y como se fueron de vacaciones ya no lo pudimos solicitar cuando queríamos.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0">
                <a:tc>
                  <a:txBody>
                    <a:bodyPr/>
                    <a:lstStyle/>
                    <a:p>
                      <a:pPr algn="l" fontAlgn="ctr">
                        <a:buFont typeface="Arial" pitchFamily="34" charset="0"/>
                        <a:buChar char="•"/>
                      </a:pPr>
                      <a:r>
                        <a:rPr lang="es-MX" sz="2000" b="0" i="0" u="none" strike="noStrike">
                          <a:solidFill>
                            <a:schemeClr val="tx2"/>
                          </a:solidFill>
                          <a:latin typeface="Arial Unicode MS"/>
                        </a:rPr>
                        <a:t>Solamente mandarles una felicitación. Muy buen servicio, sobre todo en calibración ahi con Jorge y María Dolores, se han portado muy bien.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ctr">
                        <a:buFont typeface="Arial" pitchFamily="34" charset="0"/>
                        <a:buChar char="•"/>
                      </a:pPr>
                      <a:r>
                        <a:rPr lang="es-MX" sz="2000" b="0" i="0" u="none" strike="noStrike">
                          <a:solidFill>
                            <a:schemeClr val="tx2"/>
                          </a:solidFill>
                          <a:latin typeface="Arial Unicode MS"/>
                        </a:rPr>
                        <a:t>Estoy muy contento, ninguna queja.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algn="l" fontAlgn="ctr">
                        <a:buFont typeface="Arial" pitchFamily="34" charset="0"/>
                        <a:buChar char="•"/>
                      </a:pPr>
                      <a:r>
                        <a:rPr lang="es-MX" sz="2000" b="0" i="0" u="none" strike="noStrike" dirty="0">
                          <a:solidFill>
                            <a:schemeClr val="tx2"/>
                          </a:solidFill>
                          <a:latin typeface="Arial Unicode MS"/>
                        </a:rPr>
                        <a:t>Las facturas tardan mucho, a mi me califican por ordenes y me hacen batallar más.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952500">
                <a:tc>
                  <a:txBody>
                    <a:bodyPr/>
                    <a:lstStyle/>
                    <a:p>
                      <a:pPr algn="l" fontAlgn="ctr">
                        <a:buFont typeface="Arial" pitchFamily="34" charset="0"/>
                        <a:buChar char="•"/>
                      </a:pPr>
                      <a:r>
                        <a:rPr lang="es-MX" sz="2000" b="0" i="0" u="none" strike="noStrike">
                          <a:solidFill>
                            <a:schemeClr val="tx2"/>
                          </a:solidFill>
                          <a:latin typeface="Arial Unicode MS"/>
                        </a:rPr>
                        <a:t>Cuando llevamos los equipos de calibración (a veces muy pesados), muchas veces no hay estacionamiento en la zona cercana donde se dejan, y nos tenemos que estacionar muy lejos. Deberían tener esa zona exclusiva para carga y descarga de equipos.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0">
                <a:tc>
                  <a:txBody>
                    <a:bodyPr/>
                    <a:lstStyle/>
                    <a:p>
                      <a:pPr algn="l" fontAlgn="ctr">
                        <a:buFont typeface="Arial" pitchFamily="34" charset="0"/>
                        <a:buChar char="•"/>
                      </a:pPr>
                      <a:r>
                        <a:rPr lang="es-MX" sz="2000" b="0" i="0" u="none" strike="noStrike" dirty="0">
                          <a:solidFill>
                            <a:schemeClr val="tx2"/>
                          </a:solidFill>
                          <a:latin typeface="Arial Unicode MS"/>
                        </a:rPr>
                        <a:t>Todo bien, pero es </a:t>
                      </a:r>
                      <a:r>
                        <a:rPr lang="es-MX" sz="2000" b="0" i="0" u="none" strike="noStrike" dirty="0" err="1">
                          <a:solidFill>
                            <a:schemeClr val="tx2"/>
                          </a:solidFill>
                          <a:latin typeface="Arial Unicode MS"/>
                        </a:rPr>
                        <a:t>batalloso</a:t>
                      </a:r>
                      <a:r>
                        <a:rPr lang="es-MX" sz="2000" b="0" i="0" u="none" strike="noStrike" dirty="0">
                          <a:solidFill>
                            <a:schemeClr val="tx2"/>
                          </a:solidFill>
                          <a:latin typeface="Arial Unicode MS"/>
                        </a:rPr>
                        <a:t> que una persona tenga que ir por nosotros a caseta. Pero el servicio en general es excelente.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4624"/>
            <a:ext cx="7056784" cy="830997"/>
          </a:xfrm>
          <a:prstGeom prst="rect">
            <a:avLst/>
          </a:prstGeom>
        </p:spPr>
        <p:txBody>
          <a:bodyPr wrap="square">
            <a:spAutoFit/>
          </a:bodyPr>
          <a:lstStyle/>
          <a:p>
            <a:pPr marL="457200" lvl="0" indent="-457200" algn="r"/>
            <a:r>
              <a:rPr lang="es-MX" sz="2400" b="1" cap="all" dirty="0" smtClean="0">
                <a:solidFill>
                  <a:schemeClr val="tx2"/>
                </a:solidFill>
              </a:rPr>
              <a:t>5. Comentarios DEL SONDEO</a:t>
            </a:r>
          </a:p>
          <a:p>
            <a:pPr marL="457200" lvl="0" indent="-457200" algn="r"/>
            <a:r>
              <a:rPr lang="es-MX" sz="2400" b="1" cap="all" dirty="0" smtClean="0">
                <a:solidFill>
                  <a:schemeClr val="tx2"/>
                </a:solidFill>
              </a:rPr>
              <a:t>DE SATISFACCIÓN</a:t>
            </a:r>
          </a:p>
        </p:txBody>
      </p:sp>
      <p:graphicFrame>
        <p:nvGraphicFramePr>
          <p:cNvPr id="3" name="2 Tabla"/>
          <p:cNvGraphicFramePr>
            <a:graphicFrameLocks noGrp="1"/>
          </p:cNvGraphicFramePr>
          <p:nvPr/>
        </p:nvGraphicFramePr>
        <p:xfrm>
          <a:off x="323528" y="1052736"/>
          <a:ext cx="8568952" cy="5553075"/>
        </p:xfrm>
        <a:graphic>
          <a:graphicData uri="http://schemas.openxmlformats.org/drawingml/2006/table">
            <a:tbl>
              <a:tblPr/>
              <a:tblGrid>
                <a:gridCol w="8568952"/>
              </a:tblGrid>
              <a:tr h="952500">
                <a:tc>
                  <a:txBody>
                    <a:bodyPr/>
                    <a:lstStyle/>
                    <a:p>
                      <a:pPr algn="l" fontAlgn="ctr">
                        <a:buFont typeface="Arial" pitchFamily="34" charset="0"/>
                        <a:buChar char="•"/>
                      </a:pPr>
                      <a:r>
                        <a:rPr lang="es-MX" sz="2000" b="0" i="0" u="none" strike="noStrike" dirty="0">
                          <a:solidFill>
                            <a:schemeClr val="tx2"/>
                          </a:solidFill>
                          <a:latin typeface="Arial Unicode MS"/>
                        </a:rPr>
                        <a:t>Es malo para nosotros que ustedes no trabajen en </a:t>
                      </a:r>
                      <a:r>
                        <a:rPr lang="es-MX" sz="2000" b="0" i="0" u="none" strike="noStrike" dirty="0" smtClean="0">
                          <a:solidFill>
                            <a:schemeClr val="tx2"/>
                          </a:solidFill>
                          <a:latin typeface="Arial Unicode MS"/>
                        </a:rPr>
                        <a:t>días </a:t>
                      </a:r>
                      <a:r>
                        <a:rPr lang="es-MX" sz="2000" b="0" i="0" u="none" strike="noStrike" dirty="0">
                          <a:solidFill>
                            <a:schemeClr val="tx2"/>
                          </a:solidFill>
                          <a:latin typeface="Arial Unicode MS"/>
                        </a:rPr>
                        <a:t>festivos; otras empresas tienden a venir por el equipo y con ustedes tenemos que </a:t>
                      </a:r>
                      <a:r>
                        <a:rPr lang="es-MX" sz="2000" b="0" i="0" u="none" strike="noStrike" dirty="0" smtClean="0">
                          <a:solidFill>
                            <a:schemeClr val="tx2"/>
                          </a:solidFill>
                          <a:latin typeface="Arial Unicode MS"/>
                        </a:rPr>
                        <a:t>llevárselos; </a:t>
                      </a:r>
                      <a:r>
                        <a:rPr lang="es-MX" sz="2000" b="0" i="0" u="none" strike="noStrike" dirty="0">
                          <a:solidFill>
                            <a:schemeClr val="tx2"/>
                          </a:solidFill>
                          <a:latin typeface="Arial Unicode MS"/>
                        </a:rPr>
                        <a:t>deben tener más servicios acreditados; después de varios años siguen en lo mismo, algo estancados y no se 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ctr">
                        <a:buFont typeface="Arial" pitchFamily="34" charset="0"/>
                        <a:buChar char="•"/>
                      </a:pPr>
                      <a:r>
                        <a:rPr lang="es-MX" sz="2000" b="0" i="0" u="none" strike="noStrike" dirty="0">
                          <a:solidFill>
                            <a:schemeClr val="tx2"/>
                          </a:solidFill>
                          <a:latin typeface="Arial Unicode MS"/>
                        </a:rPr>
                        <a:t>Ninguno por el momento.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ctr">
                        <a:buFont typeface="Arial" pitchFamily="34" charset="0"/>
                        <a:buChar char="•"/>
                      </a:pPr>
                      <a:r>
                        <a:rPr lang="es-MX" sz="2000" b="0" i="0" u="none" strike="noStrike">
                          <a:solidFill>
                            <a:schemeClr val="tx2"/>
                          </a:solidFill>
                          <a:latin typeface="Arial Unicode MS"/>
                        </a:rPr>
                        <a:t>Estamos muy contentos, todo muy bien.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p>
                      <a:pPr algn="l" fontAlgn="ctr">
                        <a:buFont typeface="Arial" pitchFamily="34" charset="0"/>
                        <a:buChar char="•"/>
                      </a:pPr>
                      <a:r>
                        <a:rPr lang="es-MX" sz="2000" b="0" i="0" u="none" strike="noStrike">
                          <a:solidFill>
                            <a:schemeClr val="tx2"/>
                          </a:solidFill>
                          <a:latin typeface="Arial Unicode MS"/>
                        </a:rPr>
                        <a:t>El contacto me dijo que podía dejar las muestras en caseta, pero al llegar me dijeron que no, y tuve que ir hasta el lugar de mi contacto. La conclusión en el informe estuvo muy generalizada y no fué muy clara.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p>
                      <a:pPr algn="l" fontAlgn="ctr">
                        <a:buFont typeface="Arial" pitchFamily="34" charset="0"/>
                        <a:buChar char="•"/>
                      </a:pPr>
                      <a:r>
                        <a:rPr lang="es-MX" sz="2000" b="0" i="0" u="none" strike="noStrike">
                          <a:solidFill>
                            <a:schemeClr val="tx2"/>
                          </a:solidFill>
                          <a:latin typeface="Arial Unicode MS"/>
                        </a:rPr>
                        <a:t>No hubo mucha comprensión de los servicios solicitados, probablemente por falta de comunicación de ambas partes. Nos gustaria recibir más información sobre lo que hace el CIMAV para saber que otros servicios podríamos solicitarles.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ctr">
                        <a:buFont typeface="Arial" pitchFamily="34" charset="0"/>
                        <a:buChar char="•"/>
                      </a:pPr>
                      <a:r>
                        <a:rPr lang="es-MX" sz="2000" b="0" i="0" u="none" strike="noStrike">
                          <a:solidFill>
                            <a:schemeClr val="tx2"/>
                          </a:solidFill>
                          <a:latin typeface="Arial Unicode MS"/>
                        </a:rPr>
                        <a:t>Son un buen laboratorio.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952500">
                <a:tc>
                  <a:txBody>
                    <a:bodyPr/>
                    <a:lstStyle/>
                    <a:p>
                      <a:pPr algn="l" fontAlgn="ctr">
                        <a:buFont typeface="Arial" pitchFamily="34" charset="0"/>
                        <a:buChar char="•"/>
                      </a:pPr>
                      <a:r>
                        <a:rPr lang="es-MX" sz="2000" b="0" i="0" u="none" strike="noStrike" dirty="0">
                          <a:solidFill>
                            <a:schemeClr val="tx2"/>
                          </a:solidFill>
                          <a:latin typeface="Arial Unicode MS"/>
                        </a:rPr>
                        <a:t>Entiendo que tengan vacaciones, pero hay laboratorios de Estados Unidos, Canadá, Alemania, </a:t>
                      </a:r>
                      <a:r>
                        <a:rPr lang="es-MX" sz="2000" b="0" i="0" u="none" strike="noStrike" dirty="0" smtClean="0">
                          <a:solidFill>
                            <a:schemeClr val="tx2"/>
                          </a:solidFill>
                          <a:latin typeface="Arial Unicode MS"/>
                        </a:rPr>
                        <a:t>etc., </a:t>
                      </a:r>
                      <a:r>
                        <a:rPr lang="es-MX" sz="2000" b="0" i="0" u="none" strike="noStrike" dirty="0">
                          <a:solidFill>
                            <a:schemeClr val="tx2"/>
                          </a:solidFill>
                          <a:latin typeface="Arial Unicode MS"/>
                        </a:rPr>
                        <a:t>que trabajan todos los días del año. Si fueran más </a:t>
                      </a:r>
                      <a:r>
                        <a:rPr lang="es-MX" sz="2000" b="0" i="0" u="none" strike="noStrike" dirty="0" smtClean="0">
                          <a:solidFill>
                            <a:schemeClr val="tx2"/>
                          </a:solidFill>
                          <a:latin typeface="Arial Unicode MS"/>
                        </a:rPr>
                        <a:t>continuos </a:t>
                      </a:r>
                      <a:r>
                        <a:rPr lang="es-MX" sz="2000" b="0" i="0" u="none" strike="noStrike" dirty="0">
                          <a:solidFill>
                            <a:schemeClr val="tx2"/>
                          </a:solidFill>
                          <a:latin typeface="Arial Unicode MS"/>
                        </a:rPr>
                        <a:t>con su disponibilidad, serían un laboratorio de primer mundo, y si no seguirán igual que </a:t>
                      </a:r>
                      <a:r>
                        <a:rPr lang="es-MX" sz="2000" b="0" i="0" u="none" strike="noStrike" dirty="0" smtClean="0">
                          <a:solidFill>
                            <a:schemeClr val="tx2"/>
                          </a:solidFill>
                          <a:latin typeface="Arial Unicode MS"/>
                        </a:rPr>
                        <a:t>todos</a:t>
                      </a:r>
                      <a:endParaRPr lang="es-MX" sz="2000" b="0" i="0" u="none" strike="noStrike" dirty="0">
                        <a:solidFill>
                          <a:schemeClr val="tx2"/>
                        </a:solidFill>
                        <a:latin typeface="Arial Unicode M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4624"/>
            <a:ext cx="7056784" cy="461665"/>
          </a:xfrm>
          <a:prstGeom prst="rect">
            <a:avLst/>
          </a:prstGeom>
        </p:spPr>
        <p:txBody>
          <a:bodyPr wrap="square">
            <a:spAutoFit/>
          </a:bodyPr>
          <a:lstStyle/>
          <a:p>
            <a:pPr marL="457200" lvl="0" indent="-457200" algn="r"/>
            <a:r>
              <a:rPr lang="es-MX" sz="2400" b="1" cap="all" dirty="0" smtClean="0">
                <a:solidFill>
                  <a:schemeClr val="tx2"/>
                </a:solidFill>
              </a:rPr>
              <a:t>6. GRUPO ESTRATÉGICO REGIONAL</a:t>
            </a:r>
          </a:p>
        </p:txBody>
      </p:sp>
      <p:sp>
        <p:nvSpPr>
          <p:cNvPr id="3" name="2 Rectángulo"/>
          <p:cNvSpPr/>
          <p:nvPr/>
        </p:nvSpPr>
        <p:spPr>
          <a:xfrm>
            <a:off x="251520" y="815215"/>
            <a:ext cx="8640960" cy="5632311"/>
          </a:xfrm>
          <a:prstGeom prst="rect">
            <a:avLst/>
          </a:prstGeom>
        </p:spPr>
        <p:txBody>
          <a:bodyPr wrap="square">
            <a:spAutoFit/>
          </a:bodyPr>
          <a:lstStyle/>
          <a:p>
            <a:pPr algn="r"/>
            <a:r>
              <a:rPr lang="es-MX" sz="2400" b="1" dirty="0" smtClean="0"/>
              <a:t>13 de abril de 2012</a:t>
            </a:r>
          </a:p>
          <a:p>
            <a:r>
              <a:rPr lang="es-MX" sz="2400" b="1" dirty="0" smtClean="0"/>
              <a:t>REALIZACIÓN DE PONENCIAS </a:t>
            </a:r>
          </a:p>
          <a:p>
            <a:r>
              <a:rPr lang="es-MX" sz="2400" dirty="0" smtClean="0"/>
              <a:t>09:30 a 10:00h </a:t>
            </a:r>
            <a:r>
              <a:rPr lang="es-MX" sz="2400" dirty="0" smtClean="0">
                <a:solidFill>
                  <a:schemeClr val="tx2"/>
                </a:solidFill>
              </a:rPr>
              <a:t>Registro para evento </a:t>
            </a:r>
          </a:p>
          <a:p>
            <a:r>
              <a:rPr lang="es-MX" sz="2400" dirty="0" smtClean="0"/>
              <a:t>10:00 a 10:20h </a:t>
            </a:r>
            <a:r>
              <a:rPr lang="es-MX" sz="2400" dirty="0" smtClean="0">
                <a:solidFill>
                  <a:schemeClr val="tx2"/>
                </a:solidFill>
              </a:rPr>
              <a:t>Ceremonia Inaugural </a:t>
            </a:r>
          </a:p>
          <a:p>
            <a:r>
              <a:rPr lang="es-MX" sz="2400" dirty="0" smtClean="0"/>
              <a:t>10:20 a 10:50h </a:t>
            </a:r>
            <a:r>
              <a:rPr lang="es-MX" sz="2400" dirty="0" smtClean="0">
                <a:solidFill>
                  <a:schemeClr val="tx2"/>
                </a:solidFill>
              </a:rPr>
              <a:t>¿Qué es la Acreditación y cuáles son sus ventajas? </a:t>
            </a:r>
          </a:p>
          <a:p>
            <a:r>
              <a:rPr lang="es-MX" sz="2400" dirty="0" smtClean="0">
                <a:solidFill>
                  <a:schemeClr val="tx2"/>
                </a:solidFill>
              </a:rPr>
              <a:t>entidad mexicana de acreditación, </a:t>
            </a:r>
            <a:r>
              <a:rPr lang="es-MX" sz="2400" dirty="0" err="1" smtClean="0">
                <a:solidFill>
                  <a:schemeClr val="tx2"/>
                </a:solidFill>
              </a:rPr>
              <a:t>a.c.</a:t>
            </a:r>
            <a:r>
              <a:rPr lang="es-MX" sz="2400" dirty="0" smtClean="0">
                <a:solidFill>
                  <a:schemeClr val="tx2"/>
                </a:solidFill>
              </a:rPr>
              <a:t> </a:t>
            </a:r>
          </a:p>
          <a:p>
            <a:r>
              <a:rPr lang="es-MX" sz="2400" dirty="0" smtClean="0"/>
              <a:t>10:50 a 11:10h </a:t>
            </a:r>
            <a:r>
              <a:rPr lang="es-MX" sz="2400" dirty="0" smtClean="0">
                <a:solidFill>
                  <a:schemeClr val="tx2"/>
                </a:solidFill>
              </a:rPr>
              <a:t>Beneficios de estar acreditado, CIMAV </a:t>
            </a:r>
          </a:p>
          <a:p>
            <a:r>
              <a:rPr lang="es-MX" sz="2400" dirty="0" smtClean="0"/>
              <a:t>11:10 a 11:20h </a:t>
            </a:r>
            <a:r>
              <a:rPr lang="es-MX" sz="2400" dirty="0" smtClean="0">
                <a:solidFill>
                  <a:schemeClr val="tx2"/>
                </a:solidFill>
              </a:rPr>
              <a:t>Sesión de preguntas y respuestas </a:t>
            </a:r>
          </a:p>
          <a:p>
            <a:r>
              <a:rPr lang="es-MX" sz="2400" dirty="0" smtClean="0"/>
              <a:t>11:20 a 11:30h </a:t>
            </a:r>
            <a:r>
              <a:rPr lang="es-MX" sz="2400" dirty="0" smtClean="0">
                <a:solidFill>
                  <a:schemeClr val="tx2"/>
                </a:solidFill>
              </a:rPr>
              <a:t>R E C E S O </a:t>
            </a:r>
          </a:p>
          <a:p>
            <a:r>
              <a:rPr lang="es-MX" sz="2400" dirty="0" smtClean="0"/>
              <a:t>11:30 a 12:00h </a:t>
            </a:r>
            <a:r>
              <a:rPr lang="es-MX" sz="2400" dirty="0" smtClean="0">
                <a:solidFill>
                  <a:schemeClr val="tx2"/>
                </a:solidFill>
              </a:rPr>
              <a:t>Normativa en el sector agua, CONAGUA </a:t>
            </a:r>
          </a:p>
          <a:p>
            <a:r>
              <a:rPr lang="es-MX" sz="2400" dirty="0" smtClean="0"/>
              <a:t>12:00 a 12:30 </a:t>
            </a:r>
            <a:r>
              <a:rPr lang="es-MX" sz="2400" dirty="0" smtClean="0">
                <a:solidFill>
                  <a:schemeClr val="tx2"/>
                </a:solidFill>
              </a:rPr>
              <a:t>El cumplimiento de la normatividad en seguridad y salud en el trabajo a través de organismos privados, una alternativa a la inspección federal del trabajo” STPS </a:t>
            </a:r>
          </a:p>
          <a:p>
            <a:r>
              <a:rPr lang="es-MX" sz="2400" dirty="0" smtClean="0"/>
              <a:t>11:30 a 11:40h </a:t>
            </a:r>
            <a:r>
              <a:rPr lang="es-MX" sz="2400" dirty="0" smtClean="0">
                <a:solidFill>
                  <a:schemeClr val="tx2"/>
                </a:solidFill>
              </a:rPr>
              <a:t>Sesión de preguntas y respuestas</a:t>
            </a:r>
            <a:endParaRPr lang="es-MX" sz="2400" b="1" i="1" dirty="0" smtClean="0">
              <a:solidFill>
                <a:schemeClr val="tx2"/>
              </a:solidFill>
            </a:endParaRPr>
          </a:p>
          <a:p>
            <a:r>
              <a:rPr lang="es-MX" sz="2400" dirty="0" smtClean="0"/>
              <a:t>11:40 a 11:50h </a:t>
            </a:r>
            <a:r>
              <a:rPr lang="es-MX" sz="2400" dirty="0" smtClean="0">
                <a:solidFill>
                  <a:schemeClr val="tx2"/>
                </a:solidFill>
              </a:rPr>
              <a:t>R E C E S O</a:t>
            </a:r>
            <a:endParaRPr lang="es-MX" sz="2400" b="1" i="1" dirty="0" smtClean="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4624"/>
            <a:ext cx="7056784" cy="461665"/>
          </a:xfrm>
          <a:prstGeom prst="rect">
            <a:avLst/>
          </a:prstGeom>
        </p:spPr>
        <p:txBody>
          <a:bodyPr wrap="square">
            <a:spAutoFit/>
          </a:bodyPr>
          <a:lstStyle/>
          <a:p>
            <a:pPr marL="457200" lvl="0" indent="-457200" algn="r"/>
            <a:r>
              <a:rPr lang="es-MX" sz="2400" b="1" cap="all" dirty="0" smtClean="0">
                <a:solidFill>
                  <a:schemeClr val="tx2"/>
                </a:solidFill>
              </a:rPr>
              <a:t>6. GRUPO ESTRATÉGICO REGIONAL</a:t>
            </a:r>
          </a:p>
        </p:txBody>
      </p:sp>
      <p:sp>
        <p:nvSpPr>
          <p:cNvPr id="3" name="2 Rectángulo"/>
          <p:cNvSpPr/>
          <p:nvPr/>
        </p:nvSpPr>
        <p:spPr>
          <a:xfrm>
            <a:off x="251520" y="815215"/>
            <a:ext cx="8640960" cy="3785652"/>
          </a:xfrm>
          <a:prstGeom prst="rect">
            <a:avLst/>
          </a:prstGeom>
        </p:spPr>
        <p:txBody>
          <a:bodyPr wrap="square">
            <a:spAutoFit/>
          </a:bodyPr>
          <a:lstStyle/>
          <a:p>
            <a:r>
              <a:rPr lang="es-MX" sz="2400" b="1" dirty="0" smtClean="0"/>
              <a:t>INSTALACIÓN DEL GER CHIHUAHUA </a:t>
            </a:r>
          </a:p>
          <a:p>
            <a:r>
              <a:rPr lang="es-MX" sz="2400" dirty="0" smtClean="0"/>
              <a:t>11:50 a 11:55 </a:t>
            </a:r>
            <a:r>
              <a:rPr lang="es-MX" sz="2400" dirty="0" smtClean="0">
                <a:solidFill>
                  <a:schemeClr val="tx2"/>
                </a:solidFill>
              </a:rPr>
              <a:t>Lista de Asistencia y Bienvenida </a:t>
            </a:r>
          </a:p>
          <a:p>
            <a:r>
              <a:rPr lang="es-MX" sz="2400" dirty="0" smtClean="0"/>
              <a:t>11:55 a 12:15h </a:t>
            </a:r>
            <a:r>
              <a:rPr lang="es-MX" sz="2400" dirty="0" smtClean="0">
                <a:solidFill>
                  <a:schemeClr val="tx2"/>
                </a:solidFill>
              </a:rPr>
              <a:t>Presentación de los asistentes (Todos) </a:t>
            </a:r>
          </a:p>
          <a:p>
            <a:r>
              <a:rPr lang="es-MX" sz="2400" dirty="0" smtClean="0"/>
              <a:t>12:15 a 12:35h </a:t>
            </a:r>
            <a:r>
              <a:rPr lang="es-MX" sz="2400" dirty="0" smtClean="0">
                <a:solidFill>
                  <a:schemeClr val="tx2"/>
                </a:solidFill>
              </a:rPr>
              <a:t>¿Qué es </a:t>
            </a:r>
            <a:r>
              <a:rPr lang="es-MX" sz="2400" dirty="0" err="1" smtClean="0">
                <a:solidFill>
                  <a:schemeClr val="tx2"/>
                </a:solidFill>
              </a:rPr>
              <a:t>ema</a:t>
            </a:r>
            <a:r>
              <a:rPr lang="es-MX" sz="2400" dirty="0" smtClean="0">
                <a:solidFill>
                  <a:schemeClr val="tx2"/>
                </a:solidFill>
              </a:rPr>
              <a:t>, el Pacto Nacional de Acreditación y los Grupos Estratégicos Regionales y cuál es su importancia y objetivos? (Maribel López) </a:t>
            </a:r>
          </a:p>
          <a:p>
            <a:r>
              <a:rPr lang="es-MX" sz="2400" dirty="0" smtClean="0"/>
              <a:t>12:35 a 13:05h </a:t>
            </a:r>
            <a:r>
              <a:rPr lang="es-MX" sz="2400" dirty="0" smtClean="0">
                <a:solidFill>
                  <a:schemeClr val="tx2"/>
                </a:solidFill>
              </a:rPr>
              <a:t>Lluvia de ideas para conocer las necesidades de los miembros para generar el programa de trabajo del grupo. </a:t>
            </a:r>
          </a:p>
          <a:p>
            <a:r>
              <a:rPr lang="es-MX" sz="2400" dirty="0" smtClean="0"/>
              <a:t>13:05 a 13:15h </a:t>
            </a:r>
            <a:r>
              <a:rPr lang="es-MX" sz="2400" dirty="0" smtClean="0">
                <a:solidFill>
                  <a:schemeClr val="tx2"/>
                </a:solidFill>
              </a:rPr>
              <a:t>Definición de reuniones, lugar y fecha </a:t>
            </a:r>
          </a:p>
          <a:p>
            <a:r>
              <a:rPr lang="es-MX" sz="2400" dirty="0" smtClean="0"/>
              <a:t>13:15 a 13:20h </a:t>
            </a:r>
            <a:r>
              <a:rPr lang="es-MX" sz="2400" dirty="0" smtClean="0">
                <a:solidFill>
                  <a:schemeClr val="tx2"/>
                </a:solidFill>
              </a:rPr>
              <a:t>Asuntos Generales </a:t>
            </a:r>
            <a:r>
              <a:rPr lang="es-MX" sz="2400" b="1" i="1" dirty="0" smtClean="0">
                <a:solidFill>
                  <a:schemeClr val="tx2"/>
                </a:solidFill>
              </a:rPr>
              <a:t>(Clausura) </a:t>
            </a:r>
            <a:endParaRPr lang="es-MX" sz="24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24744"/>
            <a:ext cx="7920880" cy="5016758"/>
          </a:xfrm>
          <a:prstGeom prst="rect">
            <a:avLst/>
          </a:prstGeom>
        </p:spPr>
        <p:txBody>
          <a:bodyPr wrap="square">
            <a:spAutoFit/>
          </a:bodyPr>
          <a:lstStyle/>
          <a:p>
            <a:r>
              <a:rPr lang="es-MX" sz="3200" b="1" dirty="0" smtClean="0"/>
              <a:t>Orden del día </a:t>
            </a:r>
          </a:p>
          <a:p>
            <a:endParaRPr lang="es-MX" sz="3200" dirty="0" smtClean="0">
              <a:solidFill>
                <a:schemeClr val="tx2"/>
              </a:solidFill>
            </a:endParaRPr>
          </a:p>
          <a:p>
            <a:pPr marL="457200" lvl="0" indent="-457200">
              <a:buFont typeface="+mj-lt"/>
              <a:buAutoNum type="arabicPeriod"/>
            </a:pPr>
            <a:r>
              <a:rPr lang="es-MX" sz="3200" dirty="0" smtClean="0">
                <a:solidFill>
                  <a:schemeClr val="tx2"/>
                </a:solidFill>
              </a:rPr>
              <a:t>NADCAP (Conferencias Informativa)</a:t>
            </a:r>
          </a:p>
          <a:p>
            <a:pPr marL="457200" lvl="0" indent="-457200">
              <a:buFont typeface="+mj-lt"/>
              <a:buAutoNum type="arabicPeriod"/>
            </a:pPr>
            <a:r>
              <a:rPr lang="es-MX" sz="3200" dirty="0" smtClean="0">
                <a:solidFill>
                  <a:schemeClr val="tx2"/>
                </a:solidFill>
              </a:rPr>
              <a:t>Visita evaluación de la </a:t>
            </a:r>
            <a:r>
              <a:rPr lang="es-MX" sz="3200" dirty="0" err="1" smtClean="0">
                <a:solidFill>
                  <a:schemeClr val="tx2"/>
                </a:solidFill>
              </a:rPr>
              <a:t>ema</a:t>
            </a:r>
            <a:endParaRPr lang="es-MX" sz="3200" dirty="0" smtClean="0">
              <a:solidFill>
                <a:schemeClr val="tx2"/>
              </a:solidFill>
            </a:endParaRPr>
          </a:p>
          <a:p>
            <a:pPr marL="457200" lvl="0" indent="-457200">
              <a:buFont typeface="+mj-lt"/>
              <a:buAutoNum type="arabicPeriod"/>
            </a:pPr>
            <a:r>
              <a:rPr lang="es-MX" sz="3200" dirty="0" smtClean="0">
                <a:solidFill>
                  <a:schemeClr val="tx2"/>
                </a:solidFill>
              </a:rPr>
              <a:t>Nueva Responsable del Control de Documentos</a:t>
            </a:r>
          </a:p>
          <a:p>
            <a:pPr marL="457200" lvl="0" indent="-457200">
              <a:buFont typeface="+mj-lt"/>
              <a:buAutoNum type="arabicPeriod"/>
            </a:pPr>
            <a:r>
              <a:rPr lang="es-MX" sz="3200" dirty="0" smtClean="0">
                <a:solidFill>
                  <a:schemeClr val="tx2"/>
                </a:solidFill>
              </a:rPr>
              <a:t>Información del SGC en integra</a:t>
            </a:r>
          </a:p>
          <a:p>
            <a:pPr marL="457200" lvl="0" indent="-457200">
              <a:buFont typeface="+mj-lt"/>
              <a:buAutoNum type="arabicPeriod"/>
            </a:pPr>
            <a:r>
              <a:rPr lang="es-MX" sz="3200" dirty="0" smtClean="0">
                <a:solidFill>
                  <a:schemeClr val="tx2"/>
                </a:solidFill>
              </a:rPr>
              <a:t>Comentarios del Sondeo de Satisfacción</a:t>
            </a:r>
          </a:p>
          <a:p>
            <a:pPr marL="457200" lvl="0" indent="-457200">
              <a:buFont typeface="+mj-lt"/>
              <a:buAutoNum type="arabicPeriod"/>
            </a:pPr>
            <a:r>
              <a:rPr lang="es-MX" sz="3200" dirty="0" smtClean="0">
                <a:solidFill>
                  <a:schemeClr val="tx2"/>
                </a:solidFill>
              </a:rPr>
              <a:t>Grupo Estratégico Regional</a:t>
            </a:r>
          </a:p>
          <a:p>
            <a:pPr marL="457200" lvl="0" indent="-457200">
              <a:buFont typeface="+mj-lt"/>
              <a:buAutoNum type="arabicPeriod"/>
            </a:pPr>
            <a:r>
              <a:rPr lang="es-MX" sz="3200" dirty="0" smtClean="0">
                <a:solidFill>
                  <a:schemeClr val="tx2"/>
                </a:solidFill>
              </a:rPr>
              <a:t>Cumpleaños de febrero </a:t>
            </a:r>
            <a:endParaRPr lang="es-MX" sz="32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4624"/>
            <a:ext cx="7056784" cy="461665"/>
          </a:xfrm>
          <a:prstGeom prst="rect">
            <a:avLst/>
          </a:prstGeom>
        </p:spPr>
        <p:txBody>
          <a:bodyPr wrap="square">
            <a:spAutoFit/>
          </a:bodyPr>
          <a:lstStyle/>
          <a:p>
            <a:pPr marL="457200" lvl="0" indent="-457200" algn="r"/>
            <a:r>
              <a:rPr lang="es-MX" sz="2400" b="1" cap="all" dirty="0" smtClean="0">
                <a:solidFill>
                  <a:schemeClr val="tx2"/>
                </a:solidFill>
              </a:rPr>
              <a:t>7. CUMPLEAÑOS DE FEBRERO</a:t>
            </a:r>
          </a:p>
        </p:txBody>
      </p:sp>
      <p:sp>
        <p:nvSpPr>
          <p:cNvPr id="3" name="2 Rectángulo"/>
          <p:cNvSpPr/>
          <p:nvPr/>
        </p:nvSpPr>
        <p:spPr>
          <a:xfrm>
            <a:off x="4572000" y="1484784"/>
            <a:ext cx="4572000" cy="4247317"/>
          </a:xfrm>
          <a:prstGeom prst="rect">
            <a:avLst/>
          </a:prstGeom>
        </p:spPr>
        <p:txBody>
          <a:bodyPr wrap="square">
            <a:spAutoFit/>
          </a:bodyPr>
          <a:lstStyle/>
          <a:p>
            <a:pPr marL="457200" indent="-457200" algn="ctr"/>
            <a:r>
              <a:rPr lang="es-MX" sz="5400" b="1" dirty="0" smtClean="0">
                <a:solidFill>
                  <a:schemeClr val="accent3">
                    <a:lumMod val="50000"/>
                  </a:schemeClr>
                </a:solidFill>
                <a:latin typeface="Amienne" pitchFamily="82" charset="0"/>
              </a:rPr>
              <a:t>Mónica Rodríguez</a:t>
            </a:r>
          </a:p>
          <a:p>
            <a:pPr marL="457200" indent="-457200" algn="ctr"/>
            <a:r>
              <a:rPr lang="es-MX" sz="5400" b="1" dirty="0" smtClean="0">
                <a:solidFill>
                  <a:schemeClr val="accent5">
                    <a:lumMod val="75000"/>
                  </a:schemeClr>
                </a:solidFill>
                <a:latin typeface="Amienne" pitchFamily="82" charset="0"/>
              </a:rPr>
              <a:t>José Ma. Estrada</a:t>
            </a:r>
          </a:p>
          <a:p>
            <a:pPr marL="457200" indent="-457200" algn="ctr"/>
            <a:r>
              <a:rPr lang="es-MX" sz="5400" b="1" dirty="0" smtClean="0">
                <a:solidFill>
                  <a:schemeClr val="accent3">
                    <a:lumMod val="50000"/>
                  </a:schemeClr>
                </a:solidFill>
                <a:latin typeface="Amienne" pitchFamily="82" charset="0"/>
              </a:rPr>
              <a:t>Mariana López</a:t>
            </a:r>
          </a:p>
          <a:p>
            <a:pPr marL="457200" indent="-457200" algn="ctr"/>
            <a:r>
              <a:rPr lang="es-MX" sz="5400" b="1" dirty="0" smtClean="0">
                <a:solidFill>
                  <a:schemeClr val="accent5">
                    <a:lumMod val="75000"/>
                  </a:schemeClr>
                </a:solidFill>
                <a:latin typeface="Amienne" pitchFamily="82" charset="0"/>
              </a:rPr>
              <a:t>Ernestina Pérez</a:t>
            </a:r>
          </a:p>
          <a:p>
            <a:pPr marL="457200" indent="-457200" algn="ctr"/>
            <a:r>
              <a:rPr lang="es-MX" sz="5400" b="1" dirty="0" smtClean="0">
                <a:solidFill>
                  <a:schemeClr val="accent3">
                    <a:lumMod val="50000"/>
                  </a:schemeClr>
                </a:solidFill>
                <a:latin typeface="Amienne" pitchFamily="82" charset="0"/>
              </a:rPr>
              <a:t>Gris Tamez</a:t>
            </a:r>
          </a:p>
        </p:txBody>
      </p:sp>
      <p:pic>
        <p:nvPicPr>
          <p:cNvPr id="4" name="3 Imagen" descr="feliz cumpleaños.gif"/>
          <p:cNvPicPr>
            <a:picLocks noChangeAspect="1"/>
          </p:cNvPicPr>
          <p:nvPr/>
        </p:nvPicPr>
        <p:blipFill>
          <a:blip r:embed="rId2" cstate="print">
            <a:clrChange>
              <a:clrFrom>
                <a:srgbClr val="FFFFFF"/>
              </a:clrFrom>
              <a:clrTo>
                <a:srgbClr val="FFFFFF">
                  <a:alpha val="0"/>
                </a:srgbClr>
              </a:clrTo>
            </a:clrChange>
          </a:blip>
          <a:stretch>
            <a:fillRect/>
          </a:stretch>
        </p:blipFill>
        <p:spPr>
          <a:xfrm>
            <a:off x="379090" y="1832967"/>
            <a:ext cx="4552950" cy="33242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88744"/>
            <a:ext cx="7920880" cy="4739759"/>
          </a:xfrm>
          <a:prstGeom prst="rect">
            <a:avLst/>
          </a:prstGeom>
        </p:spPr>
        <p:txBody>
          <a:bodyPr wrap="square">
            <a:spAutoFit/>
          </a:bodyPr>
          <a:lstStyle/>
          <a:p>
            <a:r>
              <a:rPr lang="en-US" sz="3200" b="1" dirty="0" smtClean="0"/>
              <a:t>Overview</a:t>
            </a:r>
          </a:p>
          <a:p>
            <a:endParaRPr lang="es-MX" sz="2400" b="1" dirty="0" smtClean="0"/>
          </a:p>
          <a:p>
            <a:r>
              <a:rPr lang="es-MX" sz="2400" b="1" dirty="0" err="1" smtClean="0"/>
              <a:t>About</a:t>
            </a:r>
            <a:r>
              <a:rPr lang="es-MX" sz="2400" b="1" dirty="0" smtClean="0"/>
              <a:t> PRI (Performance </a:t>
            </a:r>
            <a:r>
              <a:rPr lang="es-MX" sz="2400" b="1" dirty="0" err="1" smtClean="0"/>
              <a:t>Review</a:t>
            </a:r>
            <a:r>
              <a:rPr lang="es-MX" sz="2400" b="1" dirty="0" smtClean="0"/>
              <a:t> </a:t>
            </a:r>
            <a:r>
              <a:rPr lang="es-MX" sz="2400" b="1" dirty="0" err="1" smtClean="0"/>
              <a:t>Institute</a:t>
            </a:r>
            <a:r>
              <a:rPr lang="es-MX" sz="2400" b="1" dirty="0" smtClean="0"/>
              <a:t>)</a:t>
            </a:r>
          </a:p>
          <a:p>
            <a:r>
              <a:rPr lang="en-US" b="1" dirty="0" smtClean="0">
                <a:solidFill>
                  <a:schemeClr val="tx2"/>
                </a:solidFill>
              </a:rPr>
              <a:t>PRI is a global provider of customer focused solutions designed to improve process and product quality by adding value, reducing total cost and promoting collaboration among stakeholders in industries where safety and quality are shared goals.</a:t>
            </a:r>
            <a:r>
              <a:rPr lang="es-MX" b="1" dirty="0" smtClean="0">
                <a:solidFill>
                  <a:schemeClr val="tx2"/>
                </a:solidFill>
              </a:rPr>
              <a:t> </a:t>
            </a:r>
          </a:p>
          <a:p>
            <a:pPr algn="just"/>
            <a:endParaRPr lang="es-MX" sz="2400" b="1" dirty="0" smtClean="0"/>
          </a:p>
          <a:p>
            <a:pPr algn="just"/>
            <a:endParaRPr lang="es-MX" sz="2400" b="1" dirty="0" smtClean="0"/>
          </a:p>
          <a:p>
            <a:pPr algn="just"/>
            <a:r>
              <a:rPr lang="es-MX" sz="2400" b="1" dirty="0" err="1" smtClean="0"/>
              <a:t>About</a:t>
            </a:r>
            <a:r>
              <a:rPr lang="es-MX" sz="2400" b="1" dirty="0" smtClean="0"/>
              <a:t> </a:t>
            </a:r>
            <a:r>
              <a:rPr lang="es-MX" sz="2400" b="1" dirty="0" err="1" smtClean="0"/>
              <a:t>Nadcap</a:t>
            </a:r>
            <a:r>
              <a:rPr lang="es-MX" sz="2400" b="1" dirty="0" smtClean="0"/>
              <a:t> (</a:t>
            </a:r>
            <a:r>
              <a:rPr lang="es-ES" sz="2400" b="1" dirty="0" err="1" smtClean="0"/>
              <a:t>National</a:t>
            </a:r>
            <a:r>
              <a:rPr lang="es-ES" sz="2400" b="1" dirty="0" smtClean="0"/>
              <a:t> </a:t>
            </a:r>
            <a:r>
              <a:rPr lang="es-ES" sz="2400" b="1" dirty="0" err="1" smtClean="0"/>
              <a:t>Aerospace</a:t>
            </a:r>
            <a:r>
              <a:rPr lang="es-ES" sz="2400" b="1" dirty="0" smtClean="0"/>
              <a:t> and </a:t>
            </a:r>
            <a:r>
              <a:rPr lang="es-ES" sz="2400" b="1" dirty="0" err="1" smtClean="0"/>
              <a:t>Defense</a:t>
            </a:r>
            <a:r>
              <a:rPr lang="es-ES" sz="2400" b="1" dirty="0" smtClean="0"/>
              <a:t> </a:t>
            </a:r>
            <a:r>
              <a:rPr lang="es-ES" sz="2400" b="1" dirty="0" err="1" smtClean="0"/>
              <a:t>Contractors</a:t>
            </a:r>
            <a:r>
              <a:rPr lang="es-ES" sz="2400" b="1" dirty="0" smtClean="0"/>
              <a:t> </a:t>
            </a:r>
            <a:r>
              <a:rPr lang="es-ES" sz="2400" b="1" dirty="0" err="1" smtClean="0"/>
              <a:t>Accreditation</a:t>
            </a:r>
            <a:r>
              <a:rPr lang="es-ES" sz="2400" b="1" dirty="0" smtClean="0"/>
              <a:t> </a:t>
            </a:r>
            <a:r>
              <a:rPr lang="es-ES" sz="2400" b="1" dirty="0" err="1" smtClean="0"/>
              <a:t>Program</a:t>
            </a:r>
            <a:r>
              <a:rPr lang="es-ES" sz="2400" b="1" dirty="0" smtClean="0"/>
              <a:t>)</a:t>
            </a:r>
            <a:endParaRPr lang="es-MX" sz="2400" b="1" dirty="0" smtClean="0"/>
          </a:p>
          <a:p>
            <a:r>
              <a:rPr lang="en-US" b="1" dirty="0" smtClean="0">
                <a:solidFill>
                  <a:schemeClr val="tx2"/>
                </a:solidFill>
              </a:rPr>
              <a:t>The leading worldwide cooperative program of major companies designed to manage a cost-effective consensus approach to special processes &amp; products and provide continual improvement within the aerospace &amp; automotive industries.</a:t>
            </a:r>
            <a:endParaRPr lang="es-MX" b="1" dirty="0" smtClean="0">
              <a:solidFill>
                <a:schemeClr val="tx2"/>
              </a:solidFill>
            </a:endParaRPr>
          </a:p>
        </p:txBody>
      </p:sp>
      <p:sp>
        <p:nvSpPr>
          <p:cNvPr id="6" name="5 Rectángulo"/>
          <p:cNvSpPr/>
          <p:nvPr/>
        </p:nvSpPr>
        <p:spPr>
          <a:xfrm>
            <a:off x="6991760" y="44624"/>
            <a:ext cx="1900720" cy="461665"/>
          </a:xfrm>
          <a:prstGeom prst="rect">
            <a:avLst/>
          </a:prstGeom>
        </p:spPr>
        <p:txBody>
          <a:bodyPr wrap="square">
            <a:spAutoFit/>
          </a:bodyPr>
          <a:lstStyle/>
          <a:p>
            <a:pPr marL="457200" indent="-457200" algn="r">
              <a:buAutoNum type="arabicPeriod"/>
            </a:pPr>
            <a:r>
              <a:rPr lang="es-MX" sz="2400" b="1" dirty="0" smtClean="0">
                <a:solidFill>
                  <a:schemeClr val="tx2"/>
                </a:solidFill>
              </a:rPr>
              <a:t>NADCAP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08104" y="1394192"/>
            <a:ext cx="1440160"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dirty="0" smtClean="0"/>
              <a:t>PRI</a:t>
            </a:r>
            <a:endParaRPr lang="es-MX" dirty="0"/>
          </a:p>
        </p:txBody>
      </p:sp>
      <p:sp>
        <p:nvSpPr>
          <p:cNvPr id="3" name="2 Rectángulo"/>
          <p:cNvSpPr/>
          <p:nvPr/>
        </p:nvSpPr>
        <p:spPr>
          <a:xfrm>
            <a:off x="3851920" y="2978368"/>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smtClean="0"/>
              <a:t>Nadcap</a:t>
            </a:r>
            <a:r>
              <a:rPr lang="es-MX" sz="1600" dirty="0" smtClean="0"/>
              <a:t> Management Council</a:t>
            </a:r>
            <a:endParaRPr lang="es-MX" sz="1600" dirty="0"/>
          </a:p>
        </p:txBody>
      </p:sp>
      <p:sp>
        <p:nvSpPr>
          <p:cNvPr id="4" name="3 Rectángulo"/>
          <p:cNvSpPr/>
          <p:nvPr/>
        </p:nvSpPr>
        <p:spPr>
          <a:xfrm>
            <a:off x="7164288" y="2978368"/>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smtClean="0"/>
              <a:t>Administrative</a:t>
            </a:r>
            <a:r>
              <a:rPr lang="es-MX" sz="1600" dirty="0" smtClean="0"/>
              <a:t> </a:t>
            </a:r>
            <a:r>
              <a:rPr lang="es-MX" sz="1600" dirty="0" err="1" smtClean="0"/>
              <a:t>Staff</a:t>
            </a:r>
            <a:endParaRPr lang="es-MX" sz="1600" dirty="0"/>
          </a:p>
        </p:txBody>
      </p:sp>
      <p:sp>
        <p:nvSpPr>
          <p:cNvPr id="5" name="4 Rectángulo"/>
          <p:cNvSpPr/>
          <p:nvPr/>
        </p:nvSpPr>
        <p:spPr>
          <a:xfrm>
            <a:off x="2195736" y="4202504"/>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smtClean="0"/>
              <a:t>Task</a:t>
            </a:r>
            <a:r>
              <a:rPr lang="es-MX" sz="1600" dirty="0" smtClean="0"/>
              <a:t> </a:t>
            </a:r>
            <a:r>
              <a:rPr lang="es-MX" sz="1600" dirty="0" err="1" smtClean="0"/>
              <a:t>Groups</a:t>
            </a:r>
            <a:endParaRPr lang="es-MX" sz="1600" dirty="0"/>
          </a:p>
        </p:txBody>
      </p:sp>
      <p:sp>
        <p:nvSpPr>
          <p:cNvPr id="7" name="6 Rectángulo"/>
          <p:cNvSpPr/>
          <p:nvPr/>
        </p:nvSpPr>
        <p:spPr>
          <a:xfrm>
            <a:off x="5436096" y="4274512"/>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smtClean="0"/>
              <a:t>Supplier</a:t>
            </a:r>
            <a:r>
              <a:rPr lang="es-MX" sz="1600" dirty="0" smtClean="0"/>
              <a:t> </a:t>
            </a:r>
            <a:r>
              <a:rPr lang="es-MX" sz="1600" dirty="0" err="1" smtClean="0"/>
              <a:t>Support</a:t>
            </a:r>
            <a:r>
              <a:rPr lang="es-MX" sz="1600" dirty="0" smtClean="0"/>
              <a:t> </a:t>
            </a:r>
            <a:r>
              <a:rPr lang="es-MX" sz="1600" dirty="0" err="1" smtClean="0"/>
              <a:t>Committee</a:t>
            </a:r>
            <a:endParaRPr lang="es-MX" sz="1600" dirty="0"/>
          </a:p>
        </p:txBody>
      </p:sp>
      <p:cxnSp>
        <p:nvCxnSpPr>
          <p:cNvPr id="41" name="40 Conector angular"/>
          <p:cNvCxnSpPr/>
          <p:nvPr/>
        </p:nvCxnSpPr>
        <p:spPr>
          <a:xfrm rot="16200000" flipH="1">
            <a:off x="4499992" y="2690336"/>
            <a:ext cx="72008" cy="3240360"/>
          </a:xfrm>
          <a:prstGeom prst="bentConnector3">
            <a:avLst>
              <a:gd name="adj1" fmla="val -317465"/>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a:stCxn id="3" idx="2"/>
          </p:cNvCxnSpPr>
          <p:nvPr/>
        </p:nvCxnSpPr>
        <p:spPr>
          <a:xfrm>
            <a:off x="4572000" y="384246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angular"/>
          <p:cNvCxnSpPr>
            <a:stCxn id="3" idx="0"/>
            <a:endCxn id="4" idx="0"/>
          </p:cNvCxnSpPr>
          <p:nvPr/>
        </p:nvCxnSpPr>
        <p:spPr>
          <a:xfrm rot="5400000" flipH="1" flipV="1">
            <a:off x="6228184" y="1322184"/>
            <a:ext cx="12700" cy="331236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47" name="46 Conector recto"/>
          <p:cNvCxnSpPr>
            <a:stCxn id="2" idx="2"/>
          </p:cNvCxnSpPr>
          <p:nvPr/>
        </p:nvCxnSpPr>
        <p:spPr>
          <a:xfrm>
            <a:off x="6228184" y="2258288"/>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52" name="51 Abrir llave"/>
          <p:cNvSpPr/>
          <p:nvPr/>
        </p:nvSpPr>
        <p:spPr>
          <a:xfrm>
            <a:off x="1403648" y="1250176"/>
            <a:ext cx="504056"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3" name="52 CuadroTexto"/>
          <p:cNvSpPr txBox="1"/>
          <p:nvPr/>
        </p:nvSpPr>
        <p:spPr>
          <a:xfrm>
            <a:off x="611560" y="1682224"/>
            <a:ext cx="728276" cy="369332"/>
          </a:xfrm>
          <a:prstGeom prst="rect">
            <a:avLst/>
          </a:prstGeom>
          <a:noFill/>
        </p:spPr>
        <p:txBody>
          <a:bodyPr wrap="none" rtlCol="0">
            <a:spAutoFit/>
          </a:bodyPr>
          <a:lstStyle/>
          <a:p>
            <a:r>
              <a:rPr lang="es-MX" dirty="0" err="1" smtClean="0"/>
              <a:t>Policy</a:t>
            </a:r>
            <a:endParaRPr lang="es-MX" dirty="0"/>
          </a:p>
        </p:txBody>
      </p:sp>
      <p:sp>
        <p:nvSpPr>
          <p:cNvPr id="54" name="53 Abrir llave"/>
          <p:cNvSpPr/>
          <p:nvPr/>
        </p:nvSpPr>
        <p:spPr>
          <a:xfrm>
            <a:off x="1403648" y="2762344"/>
            <a:ext cx="504056"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5" name="54 CuadroTexto"/>
          <p:cNvSpPr txBox="1"/>
          <p:nvPr/>
        </p:nvSpPr>
        <p:spPr>
          <a:xfrm>
            <a:off x="467544" y="3185100"/>
            <a:ext cx="876458" cy="369332"/>
          </a:xfrm>
          <a:prstGeom prst="rect">
            <a:avLst/>
          </a:prstGeom>
          <a:noFill/>
        </p:spPr>
        <p:txBody>
          <a:bodyPr wrap="none" rtlCol="0">
            <a:spAutoFit/>
          </a:bodyPr>
          <a:lstStyle/>
          <a:p>
            <a:r>
              <a:rPr lang="es-MX" dirty="0" err="1" smtClean="0"/>
              <a:t>Tactical</a:t>
            </a:r>
            <a:endParaRPr lang="es-MX" dirty="0"/>
          </a:p>
        </p:txBody>
      </p:sp>
      <p:sp>
        <p:nvSpPr>
          <p:cNvPr id="56" name="55 Abrir llave"/>
          <p:cNvSpPr/>
          <p:nvPr/>
        </p:nvSpPr>
        <p:spPr>
          <a:xfrm>
            <a:off x="1403648" y="4130496"/>
            <a:ext cx="504056"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7" name="56 CuadroTexto"/>
          <p:cNvSpPr txBox="1"/>
          <p:nvPr/>
        </p:nvSpPr>
        <p:spPr>
          <a:xfrm>
            <a:off x="395536" y="4553252"/>
            <a:ext cx="1045479" cy="369332"/>
          </a:xfrm>
          <a:prstGeom prst="rect">
            <a:avLst/>
          </a:prstGeom>
          <a:noFill/>
        </p:spPr>
        <p:txBody>
          <a:bodyPr wrap="none" rtlCol="0">
            <a:spAutoFit/>
          </a:bodyPr>
          <a:lstStyle/>
          <a:p>
            <a:r>
              <a:rPr lang="es-MX" dirty="0" err="1" smtClean="0"/>
              <a:t>Technical</a:t>
            </a:r>
            <a:endParaRPr lang="es-MX" dirty="0"/>
          </a:p>
        </p:txBody>
      </p:sp>
      <p:sp>
        <p:nvSpPr>
          <p:cNvPr id="58" name="57 CuadroTexto"/>
          <p:cNvSpPr txBox="1"/>
          <p:nvPr/>
        </p:nvSpPr>
        <p:spPr>
          <a:xfrm>
            <a:off x="2123728" y="5426640"/>
            <a:ext cx="2160240" cy="738664"/>
          </a:xfrm>
          <a:prstGeom prst="rect">
            <a:avLst/>
          </a:prstGeom>
          <a:noFill/>
          <a:ln>
            <a:noFill/>
          </a:ln>
        </p:spPr>
        <p:txBody>
          <a:bodyPr wrap="square" rtlCol="0">
            <a:spAutoFit/>
          </a:bodyPr>
          <a:lstStyle/>
          <a:p>
            <a:r>
              <a:rPr lang="es-MX" sz="1400" dirty="0" err="1" smtClean="0"/>
              <a:t>Task</a:t>
            </a:r>
            <a:r>
              <a:rPr lang="es-MX" sz="1400" dirty="0" smtClean="0"/>
              <a:t> </a:t>
            </a:r>
            <a:r>
              <a:rPr lang="es-MX" sz="1400" dirty="0" err="1" smtClean="0"/>
              <a:t>Groups</a:t>
            </a:r>
            <a:r>
              <a:rPr lang="es-MX" sz="1400" dirty="0" smtClean="0"/>
              <a:t>, </a:t>
            </a:r>
            <a:r>
              <a:rPr lang="es-MX" sz="1400" dirty="0" err="1" smtClean="0"/>
              <a:t>Nadcap</a:t>
            </a:r>
            <a:r>
              <a:rPr lang="es-MX" sz="1400" dirty="0" smtClean="0"/>
              <a:t> </a:t>
            </a:r>
            <a:r>
              <a:rPr lang="es-MX" sz="1400" dirty="0" err="1" smtClean="0"/>
              <a:t>Staff</a:t>
            </a:r>
            <a:r>
              <a:rPr lang="es-MX" sz="1400" dirty="0" smtClean="0"/>
              <a:t> and </a:t>
            </a:r>
            <a:r>
              <a:rPr lang="es-MX" sz="1400" dirty="0" err="1" smtClean="0"/>
              <a:t>Suppliers</a:t>
            </a:r>
            <a:r>
              <a:rPr lang="es-MX" sz="1400" dirty="0" smtClean="0"/>
              <a:t> </a:t>
            </a:r>
            <a:r>
              <a:rPr lang="es-MX" sz="1400" dirty="0" err="1" smtClean="0"/>
              <a:t>establish</a:t>
            </a:r>
            <a:r>
              <a:rPr lang="es-MX" sz="1400" dirty="0" smtClean="0"/>
              <a:t> </a:t>
            </a:r>
            <a:r>
              <a:rPr lang="es-MX" sz="1400" dirty="0" err="1" smtClean="0"/>
              <a:t>Audit</a:t>
            </a:r>
            <a:r>
              <a:rPr lang="es-MX" sz="1400" dirty="0" smtClean="0"/>
              <a:t> </a:t>
            </a:r>
            <a:r>
              <a:rPr lang="es-MX" sz="1400" dirty="0" err="1" smtClean="0"/>
              <a:t>Criteria</a:t>
            </a:r>
            <a:r>
              <a:rPr lang="es-MX" sz="1400" dirty="0" smtClean="0"/>
              <a:t> (AC)</a:t>
            </a:r>
            <a:endParaRPr lang="es-MX" sz="1400" dirty="0"/>
          </a:p>
        </p:txBody>
      </p:sp>
      <p:sp>
        <p:nvSpPr>
          <p:cNvPr id="19" name="18 Rectángulo"/>
          <p:cNvSpPr/>
          <p:nvPr/>
        </p:nvSpPr>
        <p:spPr>
          <a:xfrm>
            <a:off x="611560" y="548680"/>
            <a:ext cx="2353593" cy="584775"/>
          </a:xfrm>
          <a:prstGeom prst="rect">
            <a:avLst/>
          </a:prstGeom>
        </p:spPr>
        <p:txBody>
          <a:bodyPr wrap="none">
            <a:spAutoFit/>
          </a:bodyPr>
          <a:lstStyle/>
          <a:p>
            <a:r>
              <a:rPr lang="en-US" sz="3200" b="1" dirty="0" smtClean="0"/>
              <a:t>Organization</a:t>
            </a:r>
          </a:p>
        </p:txBody>
      </p:sp>
      <p:sp>
        <p:nvSpPr>
          <p:cNvPr id="20" name="19 Rectángulo"/>
          <p:cNvSpPr/>
          <p:nvPr/>
        </p:nvSpPr>
        <p:spPr>
          <a:xfrm>
            <a:off x="6991760" y="44624"/>
            <a:ext cx="1900720" cy="461665"/>
          </a:xfrm>
          <a:prstGeom prst="rect">
            <a:avLst/>
          </a:prstGeom>
        </p:spPr>
        <p:txBody>
          <a:bodyPr wrap="square">
            <a:spAutoFit/>
          </a:bodyPr>
          <a:lstStyle/>
          <a:p>
            <a:pPr marL="457200" indent="-457200" algn="r">
              <a:buAutoNum type="arabicPeriod"/>
            </a:pPr>
            <a:r>
              <a:rPr lang="es-MX" sz="2400" b="1" dirty="0" smtClean="0">
                <a:solidFill>
                  <a:schemeClr val="tx2"/>
                </a:solidFill>
              </a:rPr>
              <a:t>NADCAP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92696"/>
            <a:ext cx="8640960" cy="5478423"/>
          </a:xfrm>
          <a:prstGeom prst="rect">
            <a:avLst/>
          </a:prstGeom>
        </p:spPr>
        <p:txBody>
          <a:bodyPr wrap="square">
            <a:spAutoFit/>
          </a:bodyPr>
          <a:lstStyle/>
          <a:p>
            <a:r>
              <a:rPr lang="es-MX" sz="3200" b="1" dirty="0" err="1" smtClean="0"/>
              <a:t>Accreditation</a:t>
            </a:r>
            <a:r>
              <a:rPr lang="es-MX" sz="3200" b="1" dirty="0" smtClean="0"/>
              <a:t> </a:t>
            </a:r>
            <a:r>
              <a:rPr lang="es-MX" sz="3200" b="1" dirty="0" err="1" smtClean="0"/>
              <a:t>Process</a:t>
            </a:r>
            <a:endParaRPr lang="es-MX" sz="3200" b="1" dirty="0" smtClean="0"/>
          </a:p>
          <a:p>
            <a:pPr algn="just"/>
            <a:r>
              <a:rPr lang="en-US" b="1" dirty="0" err="1" smtClean="0">
                <a:solidFill>
                  <a:schemeClr val="tx2"/>
                </a:solidFill>
              </a:rPr>
              <a:t>Nadcap</a:t>
            </a:r>
            <a:r>
              <a:rPr lang="en-US" b="1" dirty="0" smtClean="0">
                <a:solidFill>
                  <a:schemeClr val="tx2"/>
                </a:solidFill>
              </a:rPr>
              <a:t> has improved the efficiency of the audit and accreditation process by </a:t>
            </a:r>
            <a:r>
              <a:rPr lang="en-US" b="1" dirty="0" err="1" smtClean="0">
                <a:solidFill>
                  <a:schemeClr val="tx2"/>
                </a:solidFill>
              </a:rPr>
              <a:t>eAudinet</a:t>
            </a:r>
            <a:r>
              <a:rPr lang="en-US" b="1" dirty="0" smtClean="0">
                <a:solidFill>
                  <a:schemeClr val="tx2"/>
                </a:solidFill>
              </a:rPr>
              <a:t>. That mean that we are saving 20% on time and resources, enabling us to focus our efforts on maintaining and improving our product quality for our customers.</a:t>
            </a:r>
          </a:p>
          <a:p>
            <a:endParaRPr lang="en-US" sz="1200" dirty="0" smtClean="0"/>
          </a:p>
          <a:p>
            <a:r>
              <a:rPr lang="en-US" b="1" dirty="0" smtClean="0">
                <a:solidFill>
                  <a:schemeClr val="tx2"/>
                </a:solidFill>
              </a:rPr>
              <a:t>Suppliers can use </a:t>
            </a:r>
            <a:r>
              <a:rPr lang="en-US" b="1" dirty="0" err="1" smtClean="0">
                <a:solidFill>
                  <a:schemeClr val="tx2"/>
                </a:solidFill>
              </a:rPr>
              <a:t>eAuditNet</a:t>
            </a:r>
            <a:r>
              <a:rPr lang="en-US" b="1" dirty="0" smtClean="0">
                <a:solidFill>
                  <a:schemeClr val="tx2"/>
                </a:solidFill>
              </a:rPr>
              <a:t> to:</a:t>
            </a:r>
          </a:p>
          <a:p>
            <a:pPr>
              <a:buFont typeface="Arial" pitchFamily="34" charset="0"/>
              <a:buChar char="•"/>
            </a:pPr>
            <a:r>
              <a:rPr lang="en-US" b="1" dirty="0" smtClean="0">
                <a:solidFill>
                  <a:schemeClr val="tx2"/>
                </a:solidFill>
              </a:rPr>
              <a:t>Schedule an audit for your company </a:t>
            </a:r>
          </a:p>
          <a:p>
            <a:pPr>
              <a:buFont typeface="Arial" pitchFamily="34" charset="0"/>
              <a:buChar char="•"/>
            </a:pPr>
            <a:r>
              <a:rPr lang="en-US" b="1" dirty="0" smtClean="0">
                <a:solidFill>
                  <a:schemeClr val="tx2"/>
                </a:solidFill>
              </a:rPr>
              <a:t>Accept the audit application agreement if Scheduling schedules an audit for your company </a:t>
            </a:r>
          </a:p>
          <a:p>
            <a:pPr>
              <a:buFont typeface="Arial" pitchFamily="34" charset="0"/>
              <a:buChar char="•"/>
            </a:pPr>
            <a:r>
              <a:rPr lang="en-US" b="1" dirty="0" smtClean="0">
                <a:solidFill>
                  <a:schemeClr val="tx2"/>
                </a:solidFill>
              </a:rPr>
              <a:t>Download or print hard copy checklist(s) to perform self-audits prior to your scheduled audit </a:t>
            </a:r>
          </a:p>
          <a:p>
            <a:pPr>
              <a:buFont typeface="Arial" pitchFamily="34" charset="0"/>
              <a:buChar char="•"/>
            </a:pPr>
            <a:r>
              <a:rPr lang="en-US" b="1" dirty="0" smtClean="0">
                <a:solidFill>
                  <a:schemeClr val="tx2"/>
                </a:solidFill>
              </a:rPr>
              <a:t>View the current audit status, audit details, and respond to audit </a:t>
            </a:r>
            <a:r>
              <a:rPr lang="en-US" b="1" dirty="0" err="1" smtClean="0">
                <a:solidFill>
                  <a:schemeClr val="tx2"/>
                </a:solidFill>
              </a:rPr>
              <a:t>nonconformances</a:t>
            </a:r>
            <a:r>
              <a:rPr lang="en-US" b="1" dirty="0" smtClean="0">
                <a:solidFill>
                  <a:schemeClr val="tx2"/>
                </a:solidFill>
              </a:rPr>
              <a:t> (NCRs) </a:t>
            </a:r>
          </a:p>
          <a:p>
            <a:pPr>
              <a:buFont typeface="Arial" pitchFamily="34" charset="0"/>
              <a:buChar char="•"/>
            </a:pPr>
            <a:r>
              <a:rPr lang="en-US" b="1" dirty="0" smtClean="0">
                <a:solidFill>
                  <a:schemeClr val="tx2"/>
                </a:solidFill>
              </a:rPr>
              <a:t>View or respond to supplier advisories issued against your company </a:t>
            </a:r>
          </a:p>
          <a:p>
            <a:pPr>
              <a:buFont typeface="Arial" pitchFamily="34" charset="0"/>
              <a:buChar char="•"/>
            </a:pPr>
            <a:r>
              <a:rPr lang="en-US" b="1" dirty="0" smtClean="0">
                <a:solidFill>
                  <a:schemeClr val="tx2"/>
                </a:solidFill>
              </a:rPr>
              <a:t>View supplier related </a:t>
            </a:r>
            <a:r>
              <a:rPr lang="en-US" b="1" dirty="0" err="1" smtClean="0">
                <a:solidFill>
                  <a:schemeClr val="tx2"/>
                </a:solidFill>
              </a:rPr>
              <a:t>Nadcap</a:t>
            </a:r>
            <a:r>
              <a:rPr lang="en-US" b="1" dirty="0" smtClean="0">
                <a:solidFill>
                  <a:schemeClr val="tx2"/>
                </a:solidFill>
              </a:rPr>
              <a:t> procedures </a:t>
            </a:r>
          </a:p>
          <a:p>
            <a:pPr>
              <a:buFont typeface="Arial" pitchFamily="34" charset="0"/>
              <a:buChar char="•"/>
            </a:pPr>
            <a:r>
              <a:rPr lang="en-US" b="1" dirty="0" smtClean="0">
                <a:solidFill>
                  <a:schemeClr val="tx2"/>
                </a:solidFill>
              </a:rPr>
              <a:t>In addition, if you are an </a:t>
            </a:r>
            <a:r>
              <a:rPr lang="en-US" b="1" dirty="0" err="1" smtClean="0">
                <a:solidFill>
                  <a:schemeClr val="tx2"/>
                </a:solidFill>
              </a:rPr>
              <a:t>eAuditNet</a:t>
            </a:r>
            <a:r>
              <a:rPr lang="en-US" b="1" dirty="0" smtClean="0">
                <a:solidFill>
                  <a:schemeClr val="tx2"/>
                </a:solidFill>
              </a:rPr>
              <a:t> Company Administrator, you can use </a:t>
            </a:r>
            <a:r>
              <a:rPr lang="en-US" b="1" dirty="0" err="1" smtClean="0">
                <a:solidFill>
                  <a:schemeClr val="tx2"/>
                </a:solidFill>
              </a:rPr>
              <a:t>eAuditNet</a:t>
            </a:r>
            <a:r>
              <a:rPr lang="en-US" b="1" dirty="0" smtClean="0">
                <a:solidFill>
                  <a:schemeClr val="tx2"/>
                </a:solidFill>
              </a:rPr>
              <a:t> to:</a:t>
            </a:r>
          </a:p>
          <a:p>
            <a:pPr>
              <a:buFont typeface="Arial" pitchFamily="34" charset="0"/>
              <a:buChar char="•"/>
            </a:pPr>
            <a:r>
              <a:rPr lang="en-US" b="1" dirty="0" smtClean="0">
                <a:solidFill>
                  <a:schemeClr val="tx2"/>
                </a:solidFill>
              </a:rPr>
              <a:t>Create new </a:t>
            </a:r>
            <a:r>
              <a:rPr lang="en-US" b="1" dirty="0" err="1" smtClean="0">
                <a:solidFill>
                  <a:schemeClr val="tx2"/>
                </a:solidFill>
              </a:rPr>
              <a:t>eAuditNet</a:t>
            </a:r>
            <a:r>
              <a:rPr lang="en-US" b="1" dirty="0" smtClean="0">
                <a:solidFill>
                  <a:schemeClr val="tx2"/>
                </a:solidFill>
              </a:rPr>
              <a:t> users for your company </a:t>
            </a:r>
          </a:p>
          <a:p>
            <a:pPr>
              <a:buFont typeface="Arial" pitchFamily="34" charset="0"/>
              <a:buChar char="•"/>
            </a:pPr>
            <a:r>
              <a:rPr lang="en-US" b="1" dirty="0" smtClean="0">
                <a:solidFill>
                  <a:schemeClr val="tx2"/>
                </a:solidFill>
              </a:rPr>
              <a:t>Edit current </a:t>
            </a:r>
            <a:r>
              <a:rPr lang="en-US" b="1" dirty="0" err="1" smtClean="0">
                <a:solidFill>
                  <a:schemeClr val="tx2"/>
                </a:solidFill>
              </a:rPr>
              <a:t>eAuditNet</a:t>
            </a:r>
            <a:r>
              <a:rPr lang="en-US" b="1" dirty="0" smtClean="0">
                <a:solidFill>
                  <a:schemeClr val="tx2"/>
                </a:solidFill>
              </a:rPr>
              <a:t> users for your company </a:t>
            </a:r>
          </a:p>
          <a:p>
            <a:pPr>
              <a:buFont typeface="Arial" pitchFamily="34" charset="0"/>
              <a:buChar char="•"/>
            </a:pPr>
            <a:r>
              <a:rPr lang="en-US" b="1" dirty="0" smtClean="0">
                <a:solidFill>
                  <a:schemeClr val="tx2"/>
                </a:solidFill>
              </a:rPr>
              <a:t>Accept or reject </a:t>
            </a:r>
            <a:r>
              <a:rPr lang="en-US" b="1" dirty="0" err="1" smtClean="0">
                <a:solidFill>
                  <a:schemeClr val="tx2"/>
                </a:solidFill>
              </a:rPr>
              <a:t>eAuditNet</a:t>
            </a:r>
            <a:r>
              <a:rPr lang="en-US" b="1" dirty="0" smtClean="0">
                <a:solidFill>
                  <a:schemeClr val="tx2"/>
                </a:solidFill>
              </a:rPr>
              <a:t> users that select your company during registration</a:t>
            </a:r>
            <a:endParaRPr lang="es-MX" b="1" dirty="0" smtClean="0">
              <a:solidFill>
                <a:schemeClr val="tx2"/>
              </a:solidFill>
            </a:endParaRPr>
          </a:p>
        </p:txBody>
      </p:sp>
      <p:sp>
        <p:nvSpPr>
          <p:cNvPr id="4" name="3 Rectángulo"/>
          <p:cNvSpPr/>
          <p:nvPr/>
        </p:nvSpPr>
        <p:spPr>
          <a:xfrm>
            <a:off x="6991760" y="44624"/>
            <a:ext cx="1900720" cy="461665"/>
          </a:xfrm>
          <a:prstGeom prst="rect">
            <a:avLst/>
          </a:prstGeom>
        </p:spPr>
        <p:txBody>
          <a:bodyPr wrap="square">
            <a:spAutoFit/>
          </a:bodyPr>
          <a:lstStyle/>
          <a:p>
            <a:pPr marL="457200" indent="-457200" algn="r">
              <a:buAutoNum type="arabicPeriod"/>
            </a:pPr>
            <a:r>
              <a:rPr lang="es-MX" sz="2400" b="1" dirty="0" smtClean="0">
                <a:solidFill>
                  <a:schemeClr val="tx2"/>
                </a:solidFill>
              </a:rPr>
              <a:t>NADCAP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564704" y="1196752"/>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Accreditation Mandated by </a:t>
            </a:r>
            <a:r>
              <a:rPr lang="en-US" sz="1400" dirty="0" err="1" smtClean="0">
                <a:solidFill>
                  <a:schemeClr val="bg1"/>
                </a:solidFill>
              </a:rPr>
              <a:t>Nadcap</a:t>
            </a:r>
            <a:r>
              <a:rPr lang="en-US" sz="1400" dirty="0" smtClean="0">
                <a:solidFill>
                  <a:schemeClr val="bg1"/>
                </a:solidFill>
              </a:rPr>
              <a:t> Prime Subscriber</a:t>
            </a:r>
            <a:endParaRPr lang="en-US" sz="1400" dirty="0">
              <a:solidFill>
                <a:schemeClr val="bg1"/>
              </a:solidFill>
            </a:endParaRPr>
          </a:p>
        </p:txBody>
      </p:sp>
      <p:sp>
        <p:nvSpPr>
          <p:cNvPr id="14" name="13 Rectángulo redondeado"/>
          <p:cNvSpPr/>
          <p:nvPr/>
        </p:nvSpPr>
        <p:spPr>
          <a:xfrm>
            <a:off x="564704" y="2204864"/>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bg1"/>
                </a:solidFill>
              </a:rPr>
              <a:t>Supplier Requests Audit</a:t>
            </a:r>
            <a:endParaRPr lang="en-US" sz="1400">
              <a:solidFill>
                <a:schemeClr val="bg1"/>
              </a:solidFill>
            </a:endParaRPr>
          </a:p>
        </p:txBody>
      </p:sp>
      <p:sp>
        <p:nvSpPr>
          <p:cNvPr id="15" name="14 Rectángulo redondeado"/>
          <p:cNvSpPr/>
          <p:nvPr/>
        </p:nvSpPr>
        <p:spPr>
          <a:xfrm>
            <a:off x="564704" y="3212976"/>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bg1"/>
                </a:solidFill>
              </a:rPr>
              <a:t>Audit Scheduled &amp; Auditor Assigned</a:t>
            </a:r>
            <a:endParaRPr lang="en-US" sz="1400">
              <a:solidFill>
                <a:schemeClr val="bg1"/>
              </a:solidFill>
            </a:endParaRPr>
          </a:p>
        </p:txBody>
      </p:sp>
      <p:sp>
        <p:nvSpPr>
          <p:cNvPr id="16" name="15 Rectángulo redondeado"/>
          <p:cNvSpPr/>
          <p:nvPr/>
        </p:nvSpPr>
        <p:spPr>
          <a:xfrm>
            <a:off x="564704" y="4221088"/>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bg1"/>
                </a:solidFill>
              </a:rPr>
              <a:t>Audit Performed</a:t>
            </a:r>
          </a:p>
          <a:p>
            <a:pPr algn="ctr"/>
            <a:r>
              <a:rPr lang="en-US" sz="1400" smtClean="0">
                <a:solidFill>
                  <a:schemeClr val="bg1"/>
                </a:solidFill>
              </a:rPr>
              <a:t>(Auditor submits report)</a:t>
            </a:r>
            <a:endParaRPr lang="en-US" sz="1400">
              <a:solidFill>
                <a:schemeClr val="bg1"/>
              </a:solidFill>
            </a:endParaRPr>
          </a:p>
        </p:txBody>
      </p:sp>
      <p:sp>
        <p:nvSpPr>
          <p:cNvPr id="17" name="16 Rectángulo redondeado"/>
          <p:cNvSpPr/>
          <p:nvPr/>
        </p:nvSpPr>
        <p:spPr>
          <a:xfrm>
            <a:off x="564704" y="5306036"/>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bg1"/>
                </a:solidFill>
              </a:rPr>
              <a:t>Supplier review</a:t>
            </a:r>
            <a:endParaRPr lang="en-US" sz="1400">
              <a:solidFill>
                <a:schemeClr val="bg1"/>
              </a:solidFill>
            </a:endParaRPr>
          </a:p>
        </p:txBody>
      </p:sp>
      <p:sp>
        <p:nvSpPr>
          <p:cNvPr id="19" name="18 Conector"/>
          <p:cNvSpPr/>
          <p:nvPr/>
        </p:nvSpPr>
        <p:spPr>
          <a:xfrm>
            <a:off x="1430686" y="6383214"/>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A</a:t>
            </a:r>
            <a:endParaRPr lang="en-US" sz="1400"/>
          </a:p>
        </p:txBody>
      </p:sp>
      <p:sp>
        <p:nvSpPr>
          <p:cNvPr id="20" name="19 Conector"/>
          <p:cNvSpPr/>
          <p:nvPr/>
        </p:nvSpPr>
        <p:spPr>
          <a:xfrm>
            <a:off x="5679158" y="1412816"/>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A</a:t>
            </a:r>
            <a:endParaRPr lang="en-US" sz="1400"/>
          </a:p>
        </p:txBody>
      </p:sp>
      <p:sp>
        <p:nvSpPr>
          <p:cNvPr id="22" name="21 Rectángulo redondeado"/>
          <p:cNvSpPr/>
          <p:nvPr/>
        </p:nvSpPr>
        <p:spPr>
          <a:xfrm>
            <a:off x="4832994" y="3255004"/>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bg1"/>
                </a:solidFill>
              </a:rPr>
              <a:t>Task group review</a:t>
            </a:r>
            <a:endParaRPr lang="en-US" sz="1400">
              <a:solidFill>
                <a:schemeClr val="bg1"/>
              </a:solidFill>
            </a:endParaRPr>
          </a:p>
        </p:txBody>
      </p:sp>
      <p:sp>
        <p:nvSpPr>
          <p:cNvPr id="23" name="22 Rectángulo redondeado"/>
          <p:cNvSpPr/>
          <p:nvPr/>
        </p:nvSpPr>
        <p:spPr>
          <a:xfrm>
            <a:off x="4832994" y="4263116"/>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bg1"/>
                </a:solidFill>
              </a:rPr>
              <a:t>Certificate Issued to Supplier</a:t>
            </a:r>
            <a:endParaRPr lang="en-US" sz="1400">
              <a:solidFill>
                <a:schemeClr val="bg1"/>
              </a:solidFill>
            </a:endParaRPr>
          </a:p>
        </p:txBody>
      </p:sp>
      <p:cxnSp>
        <p:nvCxnSpPr>
          <p:cNvPr id="34" name="33 Conector recto de flecha"/>
          <p:cNvCxnSpPr>
            <a:stCxn id="13" idx="2"/>
            <a:endCxn id="14" idx="0"/>
          </p:cNvCxnSpPr>
          <p:nvPr/>
        </p:nvCxnSpPr>
        <p:spPr>
          <a:xfrm>
            <a:off x="1608704" y="191683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4" idx="2"/>
            <a:endCxn id="15" idx="0"/>
          </p:cNvCxnSpPr>
          <p:nvPr/>
        </p:nvCxnSpPr>
        <p:spPr>
          <a:xfrm>
            <a:off x="1608704"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5" idx="2"/>
            <a:endCxn id="16" idx="0"/>
          </p:cNvCxnSpPr>
          <p:nvPr/>
        </p:nvCxnSpPr>
        <p:spPr>
          <a:xfrm>
            <a:off x="1608704" y="39330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16" idx="2"/>
            <a:endCxn id="17" idx="0"/>
          </p:cNvCxnSpPr>
          <p:nvPr/>
        </p:nvCxnSpPr>
        <p:spPr>
          <a:xfrm>
            <a:off x="1608704" y="4941168"/>
            <a:ext cx="0" cy="364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42 Rectángulo redondeado"/>
          <p:cNvSpPr/>
          <p:nvPr/>
        </p:nvSpPr>
        <p:spPr>
          <a:xfrm>
            <a:off x="4830052" y="2174884"/>
            <a:ext cx="2088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bg1"/>
                </a:solidFill>
              </a:rPr>
              <a:t>PRI Technical Staff Review</a:t>
            </a:r>
            <a:endParaRPr lang="en-US" sz="1400">
              <a:solidFill>
                <a:schemeClr val="bg1"/>
              </a:solidFill>
            </a:endParaRPr>
          </a:p>
        </p:txBody>
      </p:sp>
      <p:cxnSp>
        <p:nvCxnSpPr>
          <p:cNvPr id="44" name="43 Conector recto de flecha"/>
          <p:cNvCxnSpPr>
            <a:stCxn id="20" idx="4"/>
            <a:endCxn id="43" idx="0"/>
          </p:cNvCxnSpPr>
          <p:nvPr/>
        </p:nvCxnSpPr>
        <p:spPr>
          <a:xfrm>
            <a:off x="5859158" y="1772816"/>
            <a:ext cx="14894" cy="4020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17" idx="2"/>
            <a:endCxn id="19" idx="0"/>
          </p:cNvCxnSpPr>
          <p:nvPr/>
        </p:nvCxnSpPr>
        <p:spPr>
          <a:xfrm>
            <a:off x="1608704" y="6026116"/>
            <a:ext cx="1982" cy="35709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stCxn id="43" idx="2"/>
            <a:endCxn id="22" idx="0"/>
          </p:cNvCxnSpPr>
          <p:nvPr/>
        </p:nvCxnSpPr>
        <p:spPr>
          <a:xfrm>
            <a:off x="5874052" y="2894964"/>
            <a:ext cx="2942" cy="3600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22" idx="2"/>
            <a:endCxn id="23" idx="0"/>
          </p:cNvCxnSpPr>
          <p:nvPr/>
        </p:nvCxnSpPr>
        <p:spPr>
          <a:xfrm>
            <a:off x="5876994" y="397508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51 Conector"/>
          <p:cNvSpPr/>
          <p:nvPr/>
        </p:nvSpPr>
        <p:spPr>
          <a:xfrm>
            <a:off x="5694148" y="5286218"/>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B</a:t>
            </a:r>
            <a:endParaRPr lang="en-US" sz="1400"/>
          </a:p>
        </p:txBody>
      </p:sp>
      <p:sp>
        <p:nvSpPr>
          <p:cNvPr id="53" name="52 Conector"/>
          <p:cNvSpPr/>
          <p:nvPr/>
        </p:nvSpPr>
        <p:spPr>
          <a:xfrm>
            <a:off x="95456" y="1889794"/>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a:t>
            </a:r>
            <a:endParaRPr lang="en-US" sz="1400" dirty="0"/>
          </a:p>
        </p:txBody>
      </p:sp>
      <p:cxnSp>
        <p:nvCxnSpPr>
          <p:cNvPr id="55" name="54 Conector recto de flecha"/>
          <p:cNvCxnSpPr>
            <a:stCxn id="23" idx="2"/>
            <a:endCxn id="52" idx="0"/>
          </p:cNvCxnSpPr>
          <p:nvPr/>
        </p:nvCxnSpPr>
        <p:spPr>
          <a:xfrm flipH="1">
            <a:off x="5874148" y="4983196"/>
            <a:ext cx="2846" cy="303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2699792" y="5284365"/>
            <a:ext cx="2160240" cy="1384995"/>
          </a:xfrm>
          <a:prstGeom prst="rect">
            <a:avLst/>
          </a:prstGeom>
          <a:noFill/>
          <a:ln>
            <a:noFill/>
          </a:ln>
        </p:spPr>
        <p:txBody>
          <a:bodyPr wrap="square" rtlCol="0">
            <a:spAutoFit/>
          </a:bodyPr>
          <a:lstStyle/>
          <a:p>
            <a:r>
              <a:rPr lang="en-US" sz="1400" dirty="0" smtClean="0">
                <a:solidFill>
                  <a:schemeClr val="tx2"/>
                </a:solidFill>
                <a:latin typeface="Arial" pitchFamily="34" charset="0"/>
                <a:cs typeface="Arial" pitchFamily="34" charset="0"/>
              </a:rPr>
              <a:t>Supplier has 21 calendar days to initially respond to any findings</a:t>
            </a:r>
            <a:br>
              <a:rPr lang="en-US" sz="1400" dirty="0" smtClean="0">
                <a:solidFill>
                  <a:schemeClr val="tx2"/>
                </a:solidFill>
                <a:latin typeface="Arial" pitchFamily="34" charset="0"/>
                <a:cs typeface="Arial" pitchFamily="34" charset="0"/>
              </a:rPr>
            </a:br>
            <a:r>
              <a:rPr lang="en-US" sz="1400" dirty="0" smtClean="0">
                <a:solidFill>
                  <a:schemeClr val="tx2"/>
                </a:solidFill>
                <a:latin typeface="Arial" pitchFamily="34" charset="0"/>
                <a:cs typeface="Arial" pitchFamily="34" charset="0"/>
              </a:rPr>
              <a:t>(7 calendar days more for subsequent responses)</a:t>
            </a:r>
            <a:endParaRPr lang="en-US" sz="1400" dirty="0">
              <a:solidFill>
                <a:schemeClr val="tx2"/>
              </a:solidFill>
              <a:latin typeface="Arial" pitchFamily="34" charset="0"/>
              <a:cs typeface="Arial" pitchFamily="34" charset="0"/>
            </a:endParaRPr>
          </a:p>
        </p:txBody>
      </p:sp>
      <p:sp>
        <p:nvSpPr>
          <p:cNvPr id="59" name="58 CuadroTexto"/>
          <p:cNvSpPr txBox="1"/>
          <p:nvPr/>
        </p:nvSpPr>
        <p:spPr>
          <a:xfrm>
            <a:off x="2699792" y="4131657"/>
            <a:ext cx="2232248" cy="1169551"/>
          </a:xfrm>
          <a:prstGeom prst="rect">
            <a:avLst/>
          </a:prstGeom>
          <a:noFill/>
          <a:ln>
            <a:noFill/>
          </a:ln>
        </p:spPr>
        <p:txBody>
          <a:bodyPr wrap="square" rtlCol="0">
            <a:spAutoFit/>
          </a:bodyPr>
          <a:lstStyle/>
          <a:p>
            <a:r>
              <a:rPr lang="en-US" sz="1400" dirty="0" smtClean="0">
                <a:solidFill>
                  <a:schemeClr val="tx2"/>
                </a:solidFill>
                <a:latin typeface="Arial" pitchFamily="34" charset="0"/>
                <a:cs typeface="Arial" pitchFamily="34" charset="0"/>
              </a:rPr>
              <a:t>ITAR: International Traffic in Arms Regulations</a:t>
            </a:r>
          </a:p>
          <a:p>
            <a:r>
              <a:rPr lang="en-US" sz="1400" dirty="0" smtClean="0">
                <a:solidFill>
                  <a:schemeClr val="tx2"/>
                </a:solidFill>
                <a:latin typeface="Arial" pitchFamily="34" charset="0"/>
                <a:cs typeface="Arial" pitchFamily="34" charset="0"/>
              </a:rPr>
              <a:t>EAR: Export Administration Regulations</a:t>
            </a:r>
          </a:p>
        </p:txBody>
      </p:sp>
      <p:sp>
        <p:nvSpPr>
          <p:cNvPr id="60" name="59 Rectángulo"/>
          <p:cNvSpPr/>
          <p:nvPr/>
        </p:nvSpPr>
        <p:spPr>
          <a:xfrm>
            <a:off x="7020272" y="4276834"/>
            <a:ext cx="1944216" cy="1600438"/>
          </a:xfrm>
          <a:prstGeom prst="rect">
            <a:avLst/>
          </a:prstGeom>
        </p:spPr>
        <p:txBody>
          <a:bodyPr wrap="square">
            <a:spAutoFit/>
          </a:bodyPr>
          <a:lstStyle/>
          <a:p>
            <a:r>
              <a:rPr lang="en-US" sz="1400" smtClean="0">
                <a:solidFill>
                  <a:schemeClr val="tx2"/>
                </a:solidFill>
                <a:latin typeface="Arial" charset="0"/>
                <a:cs typeface="Arial" charset="0"/>
              </a:rPr>
              <a:t>Once your certification is issued, your company will be Nadcap certified to the scope and accreditation methods audited. </a:t>
            </a:r>
            <a:endParaRPr lang="en-US" sz="1400">
              <a:solidFill>
                <a:schemeClr val="tx2"/>
              </a:solidFill>
            </a:endParaRPr>
          </a:p>
        </p:txBody>
      </p:sp>
      <p:sp>
        <p:nvSpPr>
          <p:cNvPr id="28" name="27 Rectángulo"/>
          <p:cNvSpPr/>
          <p:nvPr/>
        </p:nvSpPr>
        <p:spPr>
          <a:xfrm>
            <a:off x="635201" y="548680"/>
            <a:ext cx="3844514" cy="584775"/>
          </a:xfrm>
          <a:prstGeom prst="rect">
            <a:avLst/>
          </a:prstGeom>
        </p:spPr>
        <p:txBody>
          <a:bodyPr wrap="none">
            <a:spAutoFit/>
          </a:bodyPr>
          <a:lstStyle/>
          <a:p>
            <a:r>
              <a:rPr lang="es-MX" sz="3200" b="1" dirty="0" err="1" smtClean="0"/>
              <a:t>Accreditation</a:t>
            </a:r>
            <a:r>
              <a:rPr lang="es-MX" sz="3200" b="1" dirty="0" smtClean="0"/>
              <a:t> </a:t>
            </a:r>
            <a:r>
              <a:rPr lang="es-MX" sz="3200" b="1" dirty="0" err="1" smtClean="0"/>
              <a:t>Process</a:t>
            </a:r>
            <a:endParaRPr lang="es-MX" sz="3200" b="1" dirty="0" smtClean="0"/>
          </a:p>
        </p:txBody>
      </p:sp>
      <p:cxnSp>
        <p:nvCxnSpPr>
          <p:cNvPr id="33" name="32 Conector recto de flecha"/>
          <p:cNvCxnSpPr>
            <a:stCxn id="53" idx="6"/>
          </p:cNvCxnSpPr>
          <p:nvPr/>
        </p:nvCxnSpPr>
        <p:spPr>
          <a:xfrm flipV="1">
            <a:off x="455456" y="2060848"/>
            <a:ext cx="876184" cy="8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6991760" y="44624"/>
            <a:ext cx="1900720" cy="461665"/>
          </a:xfrm>
          <a:prstGeom prst="rect">
            <a:avLst/>
          </a:prstGeom>
        </p:spPr>
        <p:txBody>
          <a:bodyPr wrap="square">
            <a:spAutoFit/>
          </a:bodyPr>
          <a:lstStyle/>
          <a:p>
            <a:pPr marL="457200" indent="-457200" algn="r">
              <a:buAutoNum type="arabicPeriod"/>
            </a:pPr>
            <a:r>
              <a:rPr lang="es-MX" sz="2400" b="1" dirty="0" smtClean="0">
                <a:solidFill>
                  <a:schemeClr val="tx2"/>
                </a:solidFill>
              </a:rPr>
              <a:t>NADCAP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24744"/>
            <a:ext cx="7920880" cy="5139869"/>
          </a:xfrm>
          <a:prstGeom prst="rect">
            <a:avLst/>
          </a:prstGeom>
        </p:spPr>
        <p:txBody>
          <a:bodyPr wrap="square">
            <a:spAutoFit/>
          </a:bodyPr>
          <a:lstStyle/>
          <a:p>
            <a:r>
              <a:rPr lang="en-US" sz="3200" b="1" dirty="0" smtClean="0"/>
              <a:t>RCCA </a:t>
            </a:r>
            <a:r>
              <a:rPr lang="en-US" sz="3200" b="1" dirty="0" err="1" smtClean="0"/>
              <a:t>Nadcap</a:t>
            </a:r>
            <a:r>
              <a:rPr lang="en-US" sz="3200" b="1" dirty="0" smtClean="0"/>
              <a:t> Style</a:t>
            </a:r>
          </a:p>
          <a:p>
            <a:endParaRPr lang="en-US" sz="1600" b="1" dirty="0" smtClean="0">
              <a:solidFill>
                <a:schemeClr val="tx2"/>
              </a:solidFill>
            </a:endParaRPr>
          </a:p>
          <a:p>
            <a:pPr>
              <a:buFont typeface="Arial" pitchFamily="34" charset="0"/>
              <a:buChar char="•"/>
            </a:pPr>
            <a:r>
              <a:rPr lang="en-US" sz="2000" b="1" dirty="0" smtClean="0">
                <a:solidFill>
                  <a:schemeClr val="accent2"/>
                </a:solidFill>
              </a:rPr>
              <a:t>Problem identification (before proceeding further it is absolutely imperative that the true problem be correctly identified)</a:t>
            </a:r>
          </a:p>
          <a:p>
            <a:pPr>
              <a:buFont typeface="Arial" pitchFamily="34" charset="0"/>
              <a:buChar char="•"/>
            </a:pPr>
            <a:endParaRPr lang="en-US" sz="2000" b="1" dirty="0" smtClean="0">
              <a:solidFill>
                <a:schemeClr val="accent2"/>
              </a:solidFill>
            </a:endParaRPr>
          </a:p>
          <a:p>
            <a:pPr>
              <a:buFont typeface="Arial" pitchFamily="34" charset="0"/>
              <a:buChar char="•"/>
            </a:pPr>
            <a:r>
              <a:rPr lang="en-US" sz="2000" b="1" dirty="0" smtClean="0">
                <a:solidFill>
                  <a:schemeClr val="accent2"/>
                </a:solidFill>
              </a:rPr>
              <a:t>If you can not say it simple you can´t understand the problem</a:t>
            </a:r>
          </a:p>
          <a:p>
            <a:pPr>
              <a:buFont typeface="Arial" pitchFamily="34" charset="0"/>
              <a:buChar char="•"/>
            </a:pPr>
            <a:endParaRPr lang="en-US" sz="2000" b="1" dirty="0" smtClean="0">
              <a:solidFill>
                <a:schemeClr val="accent2"/>
              </a:solidFill>
            </a:endParaRPr>
          </a:p>
          <a:p>
            <a:pPr>
              <a:buFont typeface="Arial" pitchFamily="34" charset="0"/>
              <a:buChar char="•"/>
            </a:pPr>
            <a:r>
              <a:rPr lang="en-US" sz="2000" b="1" dirty="0" smtClean="0">
                <a:solidFill>
                  <a:schemeClr val="accent2"/>
                </a:solidFill>
              </a:rPr>
              <a:t>Use like a child ask WHY, keep asking till the answer make sense</a:t>
            </a:r>
          </a:p>
          <a:p>
            <a:pPr>
              <a:buFont typeface="Arial" pitchFamily="34" charset="0"/>
              <a:buChar char="•"/>
            </a:pPr>
            <a:endParaRPr lang="en-US" sz="2000" b="1" dirty="0" smtClean="0">
              <a:solidFill>
                <a:schemeClr val="accent2"/>
              </a:solidFill>
            </a:endParaRPr>
          </a:p>
          <a:p>
            <a:pPr>
              <a:buFont typeface="Arial" pitchFamily="34" charset="0"/>
              <a:buChar char="•"/>
            </a:pPr>
            <a:r>
              <a:rPr lang="en-US" sz="2000" b="1" dirty="0" smtClean="0">
                <a:solidFill>
                  <a:schemeClr val="accent2"/>
                </a:solidFill>
              </a:rPr>
              <a:t>You have to take out your feelings from the NCR cause. Nobody is looking someone to blame, you are looking for improvements to your system</a:t>
            </a:r>
          </a:p>
          <a:p>
            <a:pPr>
              <a:buFont typeface="Arial" pitchFamily="34" charset="0"/>
              <a:buChar char="•"/>
            </a:pPr>
            <a:endParaRPr lang="en-US" sz="2000" b="1" dirty="0" smtClean="0">
              <a:solidFill>
                <a:schemeClr val="accent2"/>
              </a:solidFill>
            </a:endParaRPr>
          </a:p>
          <a:p>
            <a:pPr>
              <a:buFont typeface="Arial" pitchFamily="34" charset="0"/>
              <a:buChar char="•"/>
            </a:pPr>
            <a:r>
              <a:rPr lang="en-US" sz="2000" b="1" dirty="0" smtClean="0">
                <a:solidFill>
                  <a:schemeClr val="accent2"/>
                </a:solidFill>
              </a:rPr>
              <a:t>Remember to step back and analyze, look deeply in the data.</a:t>
            </a:r>
          </a:p>
          <a:p>
            <a:pPr>
              <a:buFont typeface="Arial" pitchFamily="34" charset="0"/>
              <a:buChar char="•"/>
            </a:pPr>
            <a:endParaRPr lang="en-US" sz="2000" b="1" dirty="0" smtClean="0">
              <a:solidFill>
                <a:schemeClr val="accent2"/>
              </a:solidFill>
            </a:endParaRPr>
          </a:p>
          <a:p>
            <a:pPr>
              <a:buFont typeface="Arial" pitchFamily="34" charset="0"/>
              <a:buChar char="•"/>
            </a:pPr>
            <a:r>
              <a:rPr lang="en-US" sz="2000" b="1" dirty="0" smtClean="0">
                <a:solidFill>
                  <a:schemeClr val="accent2"/>
                </a:solidFill>
              </a:rPr>
              <a:t>Make it simple </a:t>
            </a:r>
          </a:p>
        </p:txBody>
      </p:sp>
      <p:sp>
        <p:nvSpPr>
          <p:cNvPr id="4" name="3 Rectángulo"/>
          <p:cNvSpPr/>
          <p:nvPr/>
        </p:nvSpPr>
        <p:spPr>
          <a:xfrm>
            <a:off x="6991760" y="44624"/>
            <a:ext cx="1900720" cy="461665"/>
          </a:xfrm>
          <a:prstGeom prst="rect">
            <a:avLst/>
          </a:prstGeom>
        </p:spPr>
        <p:txBody>
          <a:bodyPr wrap="square">
            <a:spAutoFit/>
          </a:bodyPr>
          <a:lstStyle/>
          <a:p>
            <a:pPr marL="457200" indent="-457200" algn="r">
              <a:buAutoNum type="arabicPeriod"/>
            </a:pPr>
            <a:r>
              <a:rPr lang="es-MX" sz="2400" b="1" dirty="0" smtClean="0">
                <a:solidFill>
                  <a:schemeClr val="tx2"/>
                </a:solidFill>
              </a:rPr>
              <a:t>NADCAP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08720"/>
            <a:ext cx="7920880" cy="5755422"/>
          </a:xfrm>
          <a:prstGeom prst="rect">
            <a:avLst/>
          </a:prstGeom>
        </p:spPr>
        <p:txBody>
          <a:bodyPr wrap="square">
            <a:spAutoFit/>
          </a:bodyPr>
          <a:lstStyle/>
          <a:p>
            <a:r>
              <a:rPr lang="en-US" sz="3200" b="1" dirty="0" smtClean="0"/>
              <a:t>Before </a:t>
            </a:r>
            <a:r>
              <a:rPr lang="en-US" sz="3200" b="1" dirty="0" err="1" smtClean="0"/>
              <a:t>Nadcap</a:t>
            </a:r>
            <a:r>
              <a:rPr lang="en-US" sz="3200" b="1" dirty="0" smtClean="0"/>
              <a:t> Audit</a:t>
            </a:r>
          </a:p>
          <a:p>
            <a:endParaRPr lang="en-US" sz="2400" b="1" dirty="0" smtClean="0">
              <a:solidFill>
                <a:schemeClr val="tx2"/>
              </a:solidFill>
            </a:endParaRPr>
          </a:p>
          <a:p>
            <a:pPr>
              <a:buFont typeface="Arial" pitchFamily="34" charset="0"/>
              <a:buChar char="•"/>
            </a:pPr>
            <a:r>
              <a:rPr lang="en-US" sz="2400" b="1" dirty="0" smtClean="0">
                <a:solidFill>
                  <a:schemeClr val="accent2"/>
                </a:solidFill>
              </a:rPr>
              <a:t>Make a self audit at least 6 months before </a:t>
            </a:r>
            <a:r>
              <a:rPr lang="en-US" sz="2400" b="1" dirty="0" err="1" smtClean="0">
                <a:solidFill>
                  <a:schemeClr val="accent2"/>
                </a:solidFill>
              </a:rPr>
              <a:t>Nadcap</a:t>
            </a:r>
            <a:r>
              <a:rPr lang="en-US" sz="2400" b="1" dirty="0" smtClean="0">
                <a:solidFill>
                  <a:schemeClr val="accent2"/>
                </a:solidFill>
              </a:rPr>
              <a:t> Audit (AC 7004)</a:t>
            </a:r>
          </a:p>
          <a:p>
            <a:pPr>
              <a:buFont typeface="Arial" pitchFamily="34" charset="0"/>
              <a:buChar char="•"/>
            </a:pPr>
            <a:endParaRPr lang="en-US" sz="2400" b="1" dirty="0" smtClean="0">
              <a:solidFill>
                <a:schemeClr val="accent2"/>
              </a:solidFill>
            </a:endParaRPr>
          </a:p>
          <a:p>
            <a:pPr>
              <a:buFont typeface="Arial" pitchFamily="34" charset="0"/>
              <a:buChar char="•"/>
            </a:pPr>
            <a:r>
              <a:rPr lang="en-US" sz="2400" b="1" dirty="0" smtClean="0">
                <a:solidFill>
                  <a:schemeClr val="accent2"/>
                </a:solidFill>
              </a:rPr>
              <a:t>Give 6 months to accomplish the requirements </a:t>
            </a:r>
          </a:p>
          <a:p>
            <a:pPr>
              <a:buFont typeface="Arial" pitchFamily="34" charset="0"/>
              <a:buChar char="•"/>
            </a:pPr>
            <a:endParaRPr lang="en-US" sz="2400" b="1" dirty="0" smtClean="0">
              <a:solidFill>
                <a:schemeClr val="accent2"/>
              </a:solidFill>
            </a:endParaRPr>
          </a:p>
          <a:p>
            <a:pPr>
              <a:buFont typeface="Arial" pitchFamily="34" charset="0"/>
              <a:buChar char="•"/>
            </a:pPr>
            <a:r>
              <a:rPr lang="en-US" sz="2400" b="1" dirty="0" smtClean="0">
                <a:solidFill>
                  <a:schemeClr val="accent2"/>
                </a:solidFill>
              </a:rPr>
              <a:t>Train your staff and assure that everyone understand the requirements</a:t>
            </a:r>
          </a:p>
          <a:p>
            <a:pPr>
              <a:buFont typeface="Arial" pitchFamily="34" charset="0"/>
              <a:buChar char="•"/>
            </a:pPr>
            <a:endParaRPr lang="en-US" sz="2400" b="1" dirty="0" smtClean="0">
              <a:solidFill>
                <a:schemeClr val="accent2"/>
              </a:solidFill>
            </a:endParaRPr>
          </a:p>
          <a:p>
            <a:pPr>
              <a:buFont typeface="Arial" pitchFamily="34" charset="0"/>
              <a:buChar char="•"/>
            </a:pPr>
            <a:r>
              <a:rPr lang="en-US" sz="2400" b="1" dirty="0" smtClean="0">
                <a:solidFill>
                  <a:schemeClr val="accent2"/>
                </a:solidFill>
              </a:rPr>
              <a:t>Supervise your staff every day till you assure the requirements are accomplished after you implement corrective actions (make a procedure to ensure compliance with corrective actions).</a:t>
            </a:r>
          </a:p>
          <a:p>
            <a:endParaRPr lang="en-US" sz="2400" b="1" dirty="0" smtClean="0">
              <a:solidFill>
                <a:schemeClr val="accent2"/>
              </a:solidFill>
            </a:endParaRPr>
          </a:p>
        </p:txBody>
      </p:sp>
      <p:sp>
        <p:nvSpPr>
          <p:cNvPr id="4" name="3 Rectángulo"/>
          <p:cNvSpPr/>
          <p:nvPr/>
        </p:nvSpPr>
        <p:spPr>
          <a:xfrm>
            <a:off x="6991760" y="44624"/>
            <a:ext cx="1900720" cy="461665"/>
          </a:xfrm>
          <a:prstGeom prst="rect">
            <a:avLst/>
          </a:prstGeom>
        </p:spPr>
        <p:txBody>
          <a:bodyPr wrap="square">
            <a:spAutoFit/>
          </a:bodyPr>
          <a:lstStyle/>
          <a:p>
            <a:pPr marL="457200" indent="-457200" algn="r">
              <a:buAutoNum type="arabicPeriod"/>
            </a:pPr>
            <a:r>
              <a:rPr lang="es-MX" sz="2400" b="1" dirty="0" smtClean="0">
                <a:solidFill>
                  <a:schemeClr val="tx2"/>
                </a:solidFill>
              </a:rPr>
              <a:t>NADCAP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991760" y="44624"/>
            <a:ext cx="1900720" cy="461665"/>
          </a:xfrm>
          <a:prstGeom prst="rect">
            <a:avLst/>
          </a:prstGeom>
        </p:spPr>
        <p:txBody>
          <a:bodyPr wrap="square">
            <a:spAutoFit/>
          </a:bodyPr>
          <a:lstStyle/>
          <a:p>
            <a:pPr marL="457200" indent="-457200" algn="r">
              <a:buAutoNum type="arabicPeriod"/>
            </a:pPr>
            <a:r>
              <a:rPr lang="es-MX" sz="2400" b="1" dirty="0" smtClean="0">
                <a:solidFill>
                  <a:schemeClr val="tx2"/>
                </a:solidFill>
              </a:rPr>
              <a:t>NADCAP</a:t>
            </a:r>
          </a:p>
        </p:txBody>
      </p:sp>
      <p:sp>
        <p:nvSpPr>
          <p:cNvPr id="4" name="3 Rectángulo"/>
          <p:cNvSpPr/>
          <p:nvPr/>
        </p:nvSpPr>
        <p:spPr>
          <a:xfrm>
            <a:off x="971600" y="1772816"/>
            <a:ext cx="7200800" cy="3170099"/>
          </a:xfrm>
          <a:prstGeom prst="rect">
            <a:avLst/>
          </a:prstGeom>
        </p:spPr>
        <p:txBody>
          <a:bodyPr wrap="square">
            <a:spAutoFit/>
          </a:bodyPr>
          <a:lstStyle/>
          <a:p>
            <a:pPr algn="ctr"/>
            <a:r>
              <a:rPr lang="en-US" sz="4000" dirty="0" smtClean="0">
                <a:solidFill>
                  <a:schemeClr val="tx2"/>
                </a:solidFill>
                <a:latin typeface="Arial" pitchFamily="34" charset="0"/>
                <a:cs typeface="Arial" pitchFamily="34" charset="0"/>
              </a:rPr>
              <a:t>Aerospace Suppliers Say </a:t>
            </a:r>
            <a:r>
              <a:rPr lang="en-US" sz="4000" dirty="0" err="1" smtClean="0">
                <a:solidFill>
                  <a:schemeClr val="tx2"/>
                </a:solidFill>
                <a:latin typeface="Arial" pitchFamily="34" charset="0"/>
                <a:cs typeface="Arial" pitchFamily="34" charset="0"/>
              </a:rPr>
              <a:t>Nadcap</a:t>
            </a:r>
            <a:r>
              <a:rPr lang="en-US" sz="4000" dirty="0" smtClean="0">
                <a:solidFill>
                  <a:schemeClr val="tx2"/>
                </a:solidFill>
                <a:latin typeface="Arial" pitchFamily="34" charset="0"/>
                <a:cs typeface="Arial" pitchFamily="34" charset="0"/>
              </a:rPr>
              <a:t> Improves Quality</a:t>
            </a:r>
          </a:p>
          <a:p>
            <a:pPr algn="ctr"/>
            <a:endParaRPr lang="en-US" sz="4000" dirty="0" smtClean="0">
              <a:solidFill>
                <a:schemeClr val="tx2"/>
              </a:solidFill>
              <a:latin typeface="Arial" pitchFamily="34" charset="0"/>
              <a:cs typeface="Arial" pitchFamily="34" charset="0"/>
            </a:endParaRPr>
          </a:p>
          <a:p>
            <a:pPr algn="ctr"/>
            <a:r>
              <a:rPr lang="en-US" sz="4000" dirty="0" smtClean="0"/>
              <a:t>85% agreed, while 7% neither agreed nor disagreed.</a:t>
            </a:r>
            <a:endParaRPr lang="en-US" sz="40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1447</Words>
  <Application>Microsoft Office PowerPoint</Application>
  <PresentationFormat>Presentación en pantalla (4:3)</PresentationFormat>
  <Paragraphs>216</Paragraphs>
  <Slides>20</Slides>
  <Notes>2</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actualización de Ciencia y Tecnología Ambiental</dc:title>
  <dc:creator>Nicte</dc:creator>
  <cp:lastModifiedBy>melany.guzman</cp:lastModifiedBy>
  <cp:revision>96</cp:revision>
  <dcterms:created xsi:type="dcterms:W3CDTF">2011-10-07T22:50:10Z</dcterms:created>
  <dcterms:modified xsi:type="dcterms:W3CDTF">2012-03-09T15:55:59Z</dcterms:modified>
</cp:coreProperties>
</file>